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4E90ED47-2BC8-46EC-A7C8-95E7610B25C6}">
  <a:tblStyle styleId="{4E90ED47-2BC8-46EC-A7C8-95E7610B25C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800" cy="458788"/>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Shape 6"/>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Shape 70"/>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1" name="Shape 7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Shape 30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02" name="Shape 302"/>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injection- </a:t>
            </a:r>
            <a:endParaRPr/>
          </a:p>
          <a:p>
            <a:pPr indent="0" lvl="0" marL="0">
              <a:spcBef>
                <a:spcPts val="0"/>
              </a:spcBef>
              <a:spcAft>
                <a:spcPts val="0"/>
              </a:spcAft>
              <a:buNone/>
            </a:pPr>
            <a:r>
              <a:rPr lang="en-US"/>
              <a:t>trusted network</a:t>
            </a:r>
            <a:endParaRPr/>
          </a:p>
          <a:p>
            <a:pPr indent="0" lvl="0" marL="0">
              <a:spcBef>
                <a:spcPts val="0"/>
              </a:spcBef>
              <a:spcAft>
                <a:spcPts val="0"/>
              </a:spcAft>
              <a:buNone/>
            </a:pPr>
            <a:r>
              <a:rPr lang="en-US"/>
              <a:t>all trffic visible to all controllers</a:t>
            </a:r>
            <a:endParaRPr/>
          </a:p>
          <a:p>
            <a:pPr indent="0" lvl="0" marL="0">
              <a:spcBef>
                <a:spcPts val="0"/>
              </a:spcBef>
              <a:spcAft>
                <a:spcPts val="0"/>
              </a:spcAft>
              <a:buNone/>
            </a:pPr>
            <a:r>
              <a:rPr lang="en-US"/>
              <a:t>any controller can send any message</a:t>
            </a:r>
            <a:endParaRPr/>
          </a:p>
          <a:p>
            <a:pPr indent="0" lvl="0" marL="0">
              <a:spcBef>
                <a:spcPts val="0"/>
              </a:spcBef>
              <a:spcAft>
                <a:spcPts val="0"/>
              </a:spcAft>
              <a:buNone/>
            </a:pPr>
            <a:r>
              <a:t/>
            </a:r>
            <a:endParaRPr/>
          </a:p>
          <a:p>
            <a:pPr indent="0" lvl="0" marL="0">
              <a:spcBef>
                <a:spcPts val="0"/>
              </a:spcBef>
              <a:spcAft>
                <a:spcPts val="0"/>
              </a:spcAft>
              <a:buNone/>
            </a:pPr>
            <a:r>
              <a:rPr lang="en-US"/>
              <a:t>diag- </a:t>
            </a:r>
            <a:endParaRPr/>
          </a:p>
          <a:p>
            <a:pPr indent="0" lvl="0" marL="0">
              <a:spcBef>
                <a:spcPts val="0"/>
              </a:spcBef>
              <a:spcAft>
                <a:spcPts val="0"/>
              </a:spcAft>
              <a:buNone/>
            </a:pPr>
            <a:r>
              <a:rPr lang="en-US"/>
              <a:t>firmware upload, modifying variables, provide access to  protected services</a:t>
            </a:r>
            <a:endParaRPr/>
          </a:p>
          <a:p>
            <a:pPr indent="0" lvl="0" marL="0">
              <a:spcBef>
                <a:spcPts val="0"/>
              </a:spcBef>
              <a:spcAft>
                <a:spcPts val="0"/>
              </a:spcAft>
              <a:buNone/>
            </a:pPr>
            <a:r>
              <a:rPr lang="en-US"/>
              <a:t>security access key brute-force</a:t>
            </a:r>
            <a:endParaRPr/>
          </a:p>
        </p:txBody>
      </p:sp>
      <p:sp>
        <p:nvSpPr>
          <p:cNvPr id="303" name="Shape 303"/>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Shape 30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09" name="Shape 309"/>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310" name="Shape 310"/>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Shape 31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16" name="Shape 316"/>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17" name="Shape 317"/>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Shape 32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23" name="Shape 323"/>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24" name="Shape 324"/>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Shape 32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30" name="Shape 330"/>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31" name="Shape 331"/>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Shape 33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37" name="Shape 337"/>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338" name="Shape 338"/>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Shape 34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46" name="Shape 346"/>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47" name="Shape 347"/>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Shape 35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53" name="Shape 353"/>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54" name="Shape 354"/>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Shape 35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60" name="Shape 360"/>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61" name="Shape 361"/>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Shape 36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67" name="Shape 367"/>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68" name="Shape 368"/>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79" name="Shape 79"/>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0" name="Shape 80"/>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Shape 37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75" name="Shape 375"/>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76" name="Shape 376"/>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Shape 38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82" name="Shape 382"/>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83" name="Shape 383"/>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Shape 39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91" name="Shape 391"/>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92" name="Shape 392"/>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Shape 39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98" name="Shape 398"/>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99" name="Shape 399"/>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Shape 40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405" name="Shape 405"/>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06" name="Shape 406"/>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Shape 41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415" name="Shape 415"/>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US"/>
              <a:t>1. Arduino UNO R3</a:t>
            </a:r>
            <a:endParaRPr/>
          </a:p>
          <a:p>
            <a:pPr indent="0" lvl="0" marL="0">
              <a:spcBef>
                <a:spcPts val="0"/>
              </a:spcBef>
              <a:spcAft>
                <a:spcPts val="0"/>
              </a:spcAft>
              <a:buClr>
                <a:schemeClr val="dk1"/>
              </a:buClr>
              <a:buSzPts val="1100"/>
              <a:buFont typeface="Arial"/>
              <a:buNone/>
            </a:pPr>
            <a:r>
              <a:rPr lang="en-US"/>
              <a:t>Environment for CAN Bus data.</a:t>
            </a:r>
            <a:endParaRPr/>
          </a:p>
          <a:p>
            <a:pPr indent="0" lvl="0" marL="0">
              <a:spcBef>
                <a:spcPts val="0"/>
              </a:spcBef>
              <a:spcAft>
                <a:spcPts val="0"/>
              </a:spcAft>
              <a:buClr>
                <a:schemeClr val="dk1"/>
              </a:buClr>
              <a:buSzPts val="1100"/>
              <a:buFont typeface="Arial"/>
              <a:buNone/>
            </a:pPr>
            <a:r>
              <a:rPr lang="en-US"/>
              <a:t>2. MCP2515</a:t>
            </a:r>
            <a:endParaRPr/>
          </a:p>
          <a:p>
            <a:pPr indent="0" lvl="0" marL="0">
              <a:spcBef>
                <a:spcPts val="0"/>
              </a:spcBef>
              <a:spcAft>
                <a:spcPts val="0"/>
              </a:spcAft>
              <a:buClr>
                <a:schemeClr val="dk1"/>
              </a:buClr>
              <a:buSzPts val="1100"/>
              <a:buFont typeface="Arial"/>
              <a:buNone/>
            </a:pPr>
            <a:r>
              <a:rPr lang="en-US"/>
              <a:t>Stand-Alone CAN Controller With SPITM Interface.</a:t>
            </a:r>
            <a:endParaRPr/>
          </a:p>
          <a:p>
            <a:pPr indent="0" lvl="0" marL="0">
              <a:spcBef>
                <a:spcPts val="0"/>
              </a:spcBef>
              <a:spcAft>
                <a:spcPts val="0"/>
              </a:spcAft>
              <a:buClr>
                <a:schemeClr val="dk1"/>
              </a:buClr>
              <a:buSzPts val="1100"/>
              <a:buFont typeface="Arial"/>
              <a:buNone/>
            </a:pPr>
            <a:r>
              <a:rPr lang="en-US"/>
              <a:t>3. MCP2551</a:t>
            </a:r>
            <a:endParaRPr/>
          </a:p>
          <a:p>
            <a:pPr indent="0" lvl="0" marL="0">
              <a:spcBef>
                <a:spcPts val="0"/>
              </a:spcBef>
              <a:spcAft>
                <a:spcPts val="0"/>
              </a:spcAft>
              <a:buClr>
                <a:schemeClr val="dk1"/>
              </a:buClr>
              <a:buSzPts val="1100"/>
              <a:buFont typeface="Arial"/>
              <a:buNone/>
            </a:pPr>
            <a:r>
              <a:rPr lang="en-US"/>
              <a:t>High-Speed CAN Transceiver.</a:t>
            </a:r>
            <a:endParaRPr/>
          </a:p>
          <a:p>
            <a:pPr indent="0" lvl="0" marL="0">
              <a:spcBef>
                <a:spcPts val="0"/>
              </a:spcBef>
              <a:spcAft>
                <a:spcPts val="0"/>
              </a:spcAft>
              <a:buClr>
                <a:schemeClr val="dk1"/>
              </a:buClr>
              <a:buSzPts val="1100"/>
              <a:buFont typeface="Arial"/>
              <a:buNone/>
            </a:pPr>
            <a:r>
              <a:rPr lang="en-US"/>
              <a:t>4. OBD to DB9 Cable Wire</a:t>
            </a:r>
            <a:endParaRPr/>
          </a:p>
          <a:p>
            <a:pPr indent="0" lvl="0" marL="0">
              <a:spcBef>
                <a:spcPts val="0"/>
              </a:spcBef>
              <a:spcAft>
                <a:spcPts val="0"/>
              </a:spcAft>
              <a:buClr>
                <a:schemeClr val="dk1"/>
              </a:buClr>
              <a:buSzPts val="1100"/>
              <a:buFont typeface="Arial"/>
              <a:buNone/>
            </a:pPr>
            <a:r>
              <a:rPr lang="en-US"/>
              <a:t>Cable to interface Arduino with cars.</a:t>
            </a:r>
            <a:endParaRPr/>
          </a:p>
          <a:p>
            <a:pPr indent="0" lvl="0" marL="0" rtl="0">
              <a:spcBef>
                <a:spcPts val="0"/>
              </a:spcBef>
              <a:spcAft>
                <a:spcPts val="0"/>
              </a:spcAft>
              <a:buNone/>
            </a:pPr>
            <a:r>
              <a:t/>
            </a:r>
            <a:endParaRPr/>
          </a:p>
        </p:txBody>
      </p:sp>
      <p:sp>
        <p:nvSpPr>
          <p:cNvPr id="416" name="Shape 416"/>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Shape 4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2" name="Shape 42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Shape 42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427" name="Shape 427"/>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28" name="Shape 428"/>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Shape 43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434" name="Shape 434"/>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35" name="Shape 435"/>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Shape 44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441" name="Shape 441"/>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42" name="Shape 442"/>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Shape 85"/>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6" name="Shape 8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Shape 44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448" name="Shape 448"/>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49" name="Shape 449"/>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Shape 45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454" name="Shape 454"/>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55" name="Shape 455"/>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Shape 45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460" name="Shape 460"/>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61" name="Shape 461"/>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Shape 46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469" name="Shape 469"/>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Relative Entropy of CAN ID 158 (CAN Message)</a:t>
            </a:r>
            <a:endParaRPr/>
          </a:p>
          <a:p>
            <a:pPr indent="0" lvl="0" marL="0">
              <a:spcBef>
                <a:spcPts val="0"/>
              </a:spcBef>
              <a:spcAft>
                <a:spcPts val="0"/>
              </a:spcAft>
              <a:buNone/>
            </a:pPr>
            <a:r>
              <a:t/>
            </a:r>
            <a:endParaRPr/>
          </a:p>
          <a:p>
            <a:pPr indent="0" lvl="0" marL="0">
              <a:spcBef>
                <a:spcPts val="0"/>
              </a:spcBef>
              <a:spcAft>
                <a:spcPts val="0"/>
              </a:spcAft>
              <a:buClr>
                <a:schemeClr val="dk1"/>
              </a:buClr>
              <a:buSzPts val="1100"/>
              <a:buFont typeface="Arial"/>
              <a:buNone/>
            </a:pPr>
            <a:r>
              <a:rPr lang="en-US"/>
              <a:t>Relative entropy for ID 158.</a:t>
            </a:r>
            <a:endParaRPr/>
          </a:p>
          <a:p>
            <a:pPr indent="0" lvl="0" marL="0">
              <a:spcBef>
                <a:spcPts val="0"/>
              </a:spcBef>
              <a:spcAft>
                <a:spcPts val="0"/>
              </a:spcAft>
              <a:buClr>
                <a:schemeClr val="dk1"/>
              </a:buClr>
              <a:buSzPts val="1100"/>
              <a:buFont typeface="Arial"/>
              <a:buNone/>
            </a:pPr>
            <a:r>
              <a:rPr lang="en-US"/>
              <a:t>Total no of records: 46407</a:t>
            </a:r>
            <a:endParaRPr/>
          </a:p>
          <a:p>
            <a:pPr indent="0" lvl="0" marL="0">
              <a:spcBef>
                <a:spcPts val="0"/>
              </a:spcBef>
              <a:spcAft>
                <a:spcPts val="0"/>
              </a:spcAft>
              <a:buClr>
                <a:schemeClr val="dk1"/>
              </a:buClr>
              <a:buSzPts val="1100"/>
              <a:buFont typeface="Arial"/>
              <a:buNone/>
            </a:pPr>
            <a:r>
              <a:rPr lang="en-US"/>
              <a:t>Average entropy: 0.0973206012162</a:t>
            </a:r>
            <a:endParaRPr/>
          </a:p>
          <a:p>
            <a:pPr indent="0" lvl="0" marL="0">
              <a:spcBef>
                <a:spcPts val="0"/>
              </a:spcBef>
              <a:spcAft>
                <a:spcPts val="0"/>
              </a:spcAft>
              <a:buNone/>
            </a:pPr>
            <a:r>
              <a:t/>
            </a:r>
            <a:endParaRPr/>
          </a:p>
        </p:txBody>
      </p:sp>
      <p:sp>
        <p:nvSpPr>
          <p:cNvPr id="470" name="Shape 470"/>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Shape 47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475" name="Shape 475"/>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Relative Entropy for ID 158 Byte Wise Probability Distribution Anomaly Data Message</a:t>
            </a:r>
            <a:endParaRPr/>
          </a:p>
          <a:p>
            <a:pPr indent="0" lvl="0" marL="0">
              <a:spcBef>
                <a:spcPts val="0"/>
              </a:spcBef>
              <a:spcAft>
                <a:spcPts val="0"/>
              </a:spcAft>
              <a:buNone/>
            </a:pPr>
            <a:r>
              <a:t/>
            </a:r>
            <a:endParaRPr/>
          </a:p>
          <a:p>
            <a:pPr indent="0" lvl="0" marL="0">
              <a:spcBef>
                <a:spcPts val="0"/>
              </a:spcBef>
              <a:spcAft>
                <a:spcPts val="0"/>
              </a:spcAft>
              <a:buClr>
                <a:schemeClr val="dk1"/>
              </a:buClr>
              <a:buSzPts val="1100"/>
              <a:buFont typeface="Arial"/>
              <a:buNone/>
            </a:pPr>
            <a:r>
              <a:rPr lang="en-US"/>
              <a:t>Relative Entropy Byte Wise Anomaly Data</a:t>
            </a:r>
            <a:endParaRPr/>
          </a:p>
          <a:p>
            <a:pPr indent="0" lvl="0" marL="0">
              <a:spcBef>
                <a:spcPts val="0"/>
              </a:spcBef>
              <a:spcAft>
                <a:spcPts val="0"/>
              </a:spcAft>
              <a:buClr>
                <a:schemeClr val="dk1"/>
              </a:buClr>
              <a:buSzPts val="1100"/>
              <a:buFont typeface="Arial"/>
              <a:buNone/>
            </a:pPr>
            <a:r>
              <a:rPr lang="en-US"/>
              <a:t>Total no of records: 13066</a:t>
            </a:r>
            <a:endParaRPr/>
          </a:p>
          <a:p>
            <a:pPr indent="0" lvl="0" marL="0">
              <a:spcBef>
                <a:spcPts val="0"/>
              </a:spcBef>
              <a:spcAft>
                <a:spcPts val="0"/>
              </a:spcAft>
              <a:buClr>
                <a:schemeClr val="dk1"/>
              </a:buClr>
              <a:buSzPts val="1100"/>
              <a:buFont typeface="Arial"/>
              <a:buNone/>
            </a:pPr>
            <a:r>
              <a:rPr lang="en-US"/>
              <a:t>Average entropy:0.788268548194</a:t>
            </a:r>
            <a:endParaRPr/>
          </a:p>
          <a:p>
            <a:pPr indent="0" lvl="0" marL="0">
              <a:spcBef>
                <a:spcPts val="0"/>
              </a:spcBef>
              <a:spcAft>
                <a:spcPts val="0"/>
              </a:spcAft>
              <a:buNone/>
            </a:pPr>
            <a:r>
              <a:t/>
            </a:r>
            <a:endParaRPr/>
          </a:p>
          <a:p>
            <a:pPr indent="0" lvl="0" marL="0">
              <a:spcBef>
                <a:spcPts val="0"/>
              </a:spcBef>
              <a:spcAft>
                <a:spcPts val="0"/>
              </a:spcAft>
              <a:buNone/>
            </a:pPr>
            <a:r>
              <a:t/>
            </a:r>
            <a:endParaRPr/>
          </a:p>
        </p:txBody>
      </p:sp>
      <p:sp>
        <p:nvSpPr>
          <p:cNvPr id="476" name="Shape 476"/>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Shape 48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481" name="Shape 481"/>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Relative Entropy Pair-Wise Inverted Probability Distribution Anomaly along with Normal Data</a:t>
            </a:r>
            <a:endParaRPr/>
          </a:p>
          <a:p>
            <a:pPr indent="0" lvl="0" marL="0">
              <a:spcBef>
                <a:spcPts val="0"/>
              </a:spcBef>
              <a:spcAft>
                <a:spcPts val="0"/>
              </a:spcAft>
              <a:buNone/>
            </a:pPr>
            <a:r>
              <a:t/>
            </a:r>
            <a:endParaRPr/>
          </a:p>
          <a:p>
            <a:pPr indent="0" lvl="0" marL="0">
              <a:spcBef>
                <a:spcPts val="0"/>
              </a:spcBef>
              <a:spcAft>
                <a:spcPts val="0"/>
              </a:spcAft>
              <a:buClr>
                <a:schemeClr val="dk1"/>
              </a:buClr>
              <a:buSzPts val="1100"/>
              <a:buFont typeface="Arial"/>
              <a:buNone/>
            </a:pPr>
            <a:r>
              <a:rPr lang="en-US"/>
              <a:t>Relative Entropy for Pair-Wise Inverted Probability Distribution Anomaly and Normal Data for ID 158.</a:t>
            </a:r>
            <a:endParaRPr/>
          </a:p>
          <a:p>
            <a:pPr indent="0" lvl="0" marL="0">
              <a:spcBef>
                <a:spcPts val="0"/>
              </a:spcBef>
              <a:spcAft>
                <a:spcPts val="0"/>
              </a:spcAft>
              <a:buClr>
                <a:schemeClr val="dk1"/>
              </a:buClr>
              <a:buSzPts val="1100"/>
              <a:buFont typeface="Arial"/>
              <a:buNone/>
            </a:pPr>
            <a:r>
              <a:rPr lang="en-US"/>
              <a:t>Total no of records: 14232</a:t>
            </a:r>
            <a:endParaRPr/>
          </a:p>
          <a:p>
            <a:pPr indent="0" lvl="0" marL="0">
              <a:spcBef>
                <a:spcPts val="0"/>
              </a:spcBef>
              <a:spcAft>
                <a:spcPts val="0"/>
              </a:spcAft>
              <a:buClr>
                <a:schemeClr val="dk1"/>
              </a:buClr>
              <a:buSzPts val="1100"/>
              <a:buFont typeface="Arial"/>
              <a:buNone/>
            </a:pPr>
            <a:r>
              <a:rPr lang="en-US"/>
              <a:t>Average entropy: 0.755837401269</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p:txBody>
      </p:sp>
      <p:sp>
        <p:nvSpPr>
          <p:cNvPr id="482" name="Shape 482"/>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Shape 48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487" name="Shape 487"/>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Relative Entropy of Anomaly and Normal CAN Data at interval of 100 records</a:t>
            </a:r>
            <a:endParaRPr/>
          </a:p>
        </p:txBody>
      </p:sp>
      <p:sp>
        <p:nvSpPr>
          <p:cNvPr id="488" name="Shape 488"/>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Shape 49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494" name="Shape 494"/>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Three Hidden Layers : 25,15,5 respective Neurons</a:t>
            </a:r>
            <a:endParaRPr/>
          </a:p>
          <a:p>
            <a:pPr indent="0" lvl="0" marL="0">
              <a:spcBef>
                <a:spcPts val="0"/>
              </a:spcBef>
              <a:spcAft>
                <a:spcPts val="0"/>
              </a:spcAft>
              <a:buNone/>
            </a:pPr>
            <a:r>
              <a:t/>
            </a:r>
            <a:endParaRPr/>
          </a:p>
        </p:txBody>
      </p:sp>
      <p:sp>
        <p:nvSpPr>
          <p:cNvPr id="495" name="Shape 495"/>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Shape 50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501" name="Shape 501"/>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02" name="Shape 502"/>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Shape 5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8" name="Shape 508"/>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US" sz="2400">
                <a:solidFill>
                  <a:schemeClr val="dk1"/>
                </a:solidFill>
                <a:latin typeface="Times New Roman"/>
                <a:ea typeface="Times New Roman"/>
                <a:cs typeface="Times New Roman"/>
                <a:sym typeface="Times New Roman"/>
              </a:rPr>
              <a:t>i</a:t>
            </a:r>
            <a:r>
              <a:rPr baseline="-25000" lang="en-US" sz="2400">
                <a:solidFill>
                  <a:schemeClr val="dk1"/>
                </a:solidFill>
                <a:latin typeface="Times New Roman"/>
                <a:ea typeface="Times New Roman"/>
                <a:cs typeface="Times New Roman"/>
                <a:sym typeface="Times New Roman"/>
              </a:rPr>
              <a:t>t</a:t>
            </a:r>
            <a:r>
              <a:rPr lang="en-US" sz="2400">
                <a:solidFill>
                  <a:schemeClr val="dk1"/>
                </a:solidFill>
                <a:latin typeface="Times New Roman"/>
                <a:ea typeface="Times New Roman"/>
                <a:cs typeface="Times New Roman"/>
                <a:sym typeface="Times New Roman"/>
              </a:rPr>
              <a:t> =σ(W</a:t>
            </a:r>
            <a:r>
              <a:rPr baseline="-25000" lang="en-US" sz="2400">
                <a:solidFill>
                  <a:schemeClr val="dk1"/>
                </a:solidFill>
                <a:latin typeface="Times New Roman"/>
                <a:ea typeface="Times New Roman"/>
                <a:cs typeface="Times New Roman"/>
                <a:sym typeface="Times New Roman"/>
              </a:rPr>
              <a:t>i</a:t>
            </a:r>
            <a:r>
              <a:rPr lang="en-US" sz="2400">
                <a:solidFill>
                  <a:schemeClr val="dk1"/>
                </a:solidFill>
                <a:latin typeface="Times New Roman"/>
                <a:ea typeface="Times New Roman"/>
                <a:cs typeface="Times New Roman"/>
                <a:sym typeface="Times New Roman"/>
              </a:rPr>
              <a:t>x</a:t>
            </a:r>
            <a:r>
              <a:rPr baseline="-25000" lang="en-US" sz="2400">
                <a:solidFill>
                  <a:schemeClr val="dk1"/>
                </a:solidFill>
                <a:latin typeface="Times New Roman"/>
                <a:ea typeface="Times New Roman"/>
                <a:cs typeface="Times New Roman"/>
                <a:sym typeface="Times New Roman"/>
              </a:rPr>
              <a:t>t</a:t>
            </a:r>
            <a:r>
              <a:rPr lang="en-US" sz="2400">
                <a:solidFill>
                  <a:schemeClr val="dk1"/>
                </a:solidFill>
                <a:latin typeface="Times New Roman"/>
                <a:ea typeface="Times New Roman"/>
                <a:cs typeface="Times New Roman"/>
                <a:sym typeface="Times New Roman"/>
              </a:rPr>
              <a:t> + U</a:t>
            </a:r>
            <a:r>
              <a:rPr baseline="-25000" lang="en-US" sz="2400">
                <a:solidFill>
                  <a:schemeClr val="dk1"/>
                </a:solidFill>
                <a:latin typeface="Times New Roman"/>
                <a:ea typeface="Times New Roman"/>
                <a:cs typeface="Times New Roman"/>
                <a:sym typeface="Times New Roman"/>
              </a:rPr>
              <a:t>i</a:t>
            </a:r>
            <a:r>
              <a:rPr lang="en-US" sz="2400">
                <a:solidFill>
                  <a:schemeClr val="dk1"/>
                </a:solidFill>
                <a:latin typeface="Times New Roman"/>
                <a:ea typeface="Times New Roman"/>
                <a:cs typeface="Times New Roman"/>
                <a:sym typeface="Times New Roman"/>
              </a:rPr>
              <a:t>h</a:t>
            </a:r>
            <a:r>
              <a:rPr baseline="-25000" lang="en-US" sz="2400">
                <a:solidFill>
                  <a:schemeClr val="dk1"/>
                </a:solidFill>
                <a:latin typeface="Times New Roman"/>
                <a:ea typeface="Times New Roman"/>
                <a:cs typeface="Times New Roman"/>
                <a:sym typeface="Times New Roman"/>
              </a:rPr>
              <a:t>t−1</a:t>
            </a:r>
            <a:r>
              <a:rPr lang="en-US" sz="2400">
                <a:solidFill>
                  <a:schemeClr val="dk1"/>
                </a:solidFill>
                <a:latin typeface="Times New Roman"/>
                <a:ea typeface="Times New Roman"/>
                <a:cs typeface="Times New Roman"/>
                <a:sym typeface="Times New Roman"/>
              </a:rPr>
              <a:t> + b</a:t>
            </a:r>
            <a:r>
              <a:rPr baseline="-25000" lang="en-US" sz="2400">
                <a:solidFill>
                  <a:schemeClr val="dk1"/>
                </a:solidFill>
                <a:latin typeface="Times New Roman"/>
                <a:ea typeface="Times New Roman"/>
                <a:cs typeface="Times New Roman"/>
                <a:sym typeface="Times New Roman"/>
              </a:rPr>
              <a:t>i</a:t>
            </a:r>
            <a:r>
              <a:rPr lang="en-US" sz="2400">
                <a:solidFill>
                  <a:schemeClr val="dk1"/>
                </a:solidFill>
                <a:latin typeface="Times New Roman"/>
                <a:ea typeface="Times New Roman"/>
                <a:cs typeface="Times New Roman"/>
                <a:sym typeface="Times New Roman"/>
              </a:rPr>
              <a:t>)</a:t>
            </a:r>
            <a:endParaRPr sz="2400">
              <a:solidFill>
                <a:schemeClr val="dk1"/>
              </a:solidFill>
              <a:latin typeface="Times New Roman"/>
              <a:ea typeface="Times New Roman"/>
              <a:cs typeface="Times New Roman"/>
              <a:sym typeface="Times New Roman"/>
            </a:endParaRPr>
          </a:p>
          <a:p>
            <a:pPr indent="0" lvl="0" marL="0">
              <a:spcBef>
                <a:spcPts val="0"/>
              </a:spcBef>
              <a:spcAft>
                <a:spcPts val="0"/>
              </a:spcAft>
              <a:buClr>
                <a:schemeClr val="dk1"/>
              </a:buClr>
              <a:buSzPts val="1100"/>
              <a:buFont typeface="Arial"/>
              <a:buNone/>
            </a:pPr>
            <a:r>
              <a:t/>
            </a:r>
            <a:endParaRPr sz="2400">
              <a:solidFill>
                <a:schemeClr val="dk1"/>
              </a:solidFill>
              <a:latin typeface="Times New Roman"/>
              <a:ea typeface="Times New Roman"/>
              <a:cs typeface="Times New Roman"/>
              <a:sym typeface="Times New Roman"/>
            </a:endParaRPr>
          </a:p>
          <a:p>
            <a:pPr indent="0" lvl="0" marL="0">
              <a:spcBef>
                <a:spcPts val="0"/>
              </a:spcBef>
              <a:spcAft>
                <a:spcPts val="0"/>
              </a:spcAft>
              <a:buClr>
                <a:schemeClr val="dk1"/>
              </a:buClr>
              <a:buSzPts val="1100"/>
              <a:buFont typeface="Arial"/>
              <a:buNone/>
            </a:pPr>
            <a:r>
              <a:rPr lang="en-US" sz="2400">
                <a:solidFill>
                  <a:schemeClr val="dk1"/>
                </a:solidFill>
                <a:latin typeface="Times New Roman"/>
                <a:ea typeface="Times New Roman"/>
                <a:cs typeface="Times New Roman"/>
                <a:sym typeface="Times New Roman"/>
              </a:rPr>
              <a:t>f</a:t>
            </a:r>
            <a:r>
              <a:rPr baseline="-25000" lang="en-US" sz="2400">
                <a:solidFill>
                  <a:schemeClr val="dk1"/>
                </a:solidFill>
                <a:latin typeface="Times New Roman"/>
                <a:ea typeface="Times New Roman"/>
                <a:cs typeface="Times New Roman"/>
                <a:sym typeface="Times New Roman"/>
              </a:rPr>
              <a:t>t</a:t>
            </a:r>
            <a:r>
              <a:rPr lang="en-US" sz="2400">
                <a:solidFill>
                  <a:schemeClr val="dk1"/>
                </a:solidFill>
                <a:latin typeface="Times New Roman"/>
                <a:ea typeface="Times New Roman"/>
                <a:cs typeface="Times New Roman"/>
                <a:sym typeface="Times New Roman"/>
              </a:rPr>
              <a:t> =σ(W</a:t>
            </a:r>
            <a:r>
              <a:rPr baseline="-25000" lang="en-US" sz="2400">
                <a:solidFill>
                  <a:schemeClr val="dk1"/>
                </a:solidFill>
                <a:latin typeface="Times New Roman"/>
                <a:ea typeface="Times New Roman"/>
                <a:cs typeface="Times New Roman"/>
                <a:sym typeface="Times New Roman"/>
              </a:rPr>
              <a:t>f</a:t>
            </a:r>
            <a:r>
              <a:rPr lang="en-US" sz="2400">
                <a:solidFill>
                  <a:schemeClr val="dk1"/>
                </a:solidFill>
                <a:latin typeface="Times New Roman"/>
                <a:ea typeface="Times New Roman"/>
                <a:cs typeface="Times New Roman"/>
                <a:sym typeface="Times New Roman"/>
              </a:rPr>
              <a:t>x</a:t>
            </a:r>
            <a:r>
              <a:rPr baseline="-25000" lang="en-US" sz="2400">
                <a:solidFill>
                  <a:schemeClr val="dk1"/>
                </a:solidFill>
                <a:latin typeface="Times New Roman"/>
                <a:ea typeface="Times New Roman"/>
                <a:cs typeface="Times New Roman"/>
                <a:sym typeface="Times New Roman"/>
              </a:rPr>
              <a:t>t</a:t>
            </a:r>
            <a:r>
              <a:rPr lang="en-US" sz="2400">
                <a:solidFill>
                  <a:schemeClr val="dk1"/>
                </a:solidFill>
                <a:latin typeface="Times New Roman"/>
                <a:ea typeface="Times New Roman"/>
                <a:cs typeface="Times New Roman"/>
                <a:sym typeface="Times New Roman"/>
              </a:rPr>
              <a:t> + U</a:t>
            </a:r>
            <a:r>
              <a:rPr baseline="-25000" lang="en-US" sz="2400">
                <a:solidFill>
                  <a:schemeClr val="dk1"/>
                </a:solidFill>
                <a:latin typeface="Times New Roman"/>
                <a:ea typeface="Times New Roman"/>
                <a:cs typeface="Times New Roman"/>
                <a:sym typeface="Times New Roman"/>
              </a:rPr>
              <a:t>f</a:t>
            </a:r>
            <a:r>
              <a:rPr lang="en-US" sz="2400">
                <a:solidFill>
                  <a:schemeClr val="dk1"/>
                </a:solidFill>
                <a:latin typeface="Times New Roman"/>
                <a:ea typeface="Times New Roman"/>
                <a:cs typeface="Times New Roman"/>
                <a:sym typeface="Times New Roman"/>
              </a:rPr>
              <a:t>h</a:t>
            </a:r>
            <a:r>
              <a:rPr baseline="-25000" lang="en-US" sz="2400">
                <a:solidFill>
                  <a:schemeClr val="dk1"/>
                </a:solidFill>
                <a:latin typeface="Times New Roman"/>
                <a:ea typeface="Times New Roman"/>
                <a:cs typeface="Times New Roman"/>
                <a:sym typeface="Times New Roman"/>
              </a:rPr>
              <a:t>t−1</a:t>
            </a:r>
            <a:r>
              <a:rPr lang="en-US" sz="2400">
                <a:solidFill>
                  <a:schemeClr val="dk1"/>
                </a:solidFill>
                <a:latin typeface="Times New Roman"/>
                <a:ea typeface="Times New Roman"/>
                <a:cs typeface="Times New Roman"/>
                <a:sym typeface="Times New Roman"/>
              </a:rPr>
              <a:t> + b</a:t>
            </a:r>
            <a:r>
              <a:rPr baseline="-25000" lang="en-US" sz="2400">
                <a:solidFill>
                  <a:schemeClr val="dk1"/>
                </a:solidFill>
                <a:latin typeface="Times New Roman"/>
                <a:ea typeface="Times New Roman"/>
                <a:cs typeface="Times New Roman"/>
                <a:sym typeface="Times New Roman"/>
              </a:rPr>
              <a:t>f</a:t>
            </a:r>
            <a:r>
              <a:rPr lang="en-US" sz="2400">
                <a:solidFill>
                  <a:schemeClr val="dk1"/>
                </a:solidFill>
                <a:latin typeface="Times New Roman"/>
                <a:ea typeface="Times New Roman"/>
                <a:cs typeface="Times New Roman"/>
                <a:sym typeface="Times New Roman"/>
              </a:rPr>
              <a:t> )</a:t>
            </a:r>
            <a:endParaRPr sz="2400">
              <a:solidFill>
                <a:schemeClr val="dk1"/>
              </a:solidFill>
              <a:latin typeface="Times New Roman"/>
              <a:ea typeface="Times New Roman"/>
              <a:cs typeface="Times New Roman"/>
              <a:sym typeface="Times New Roman"/>
            </a:endParaRPr>
          </a:p>
          <a:p>
            <a:pPr indent="0" lvl="0" marL="0" rtl="0">
              <a:spcBef>
                <a:spcPts val="0"/>
              </a:spcBef>
              <a:spcAft>
                <a:spcPts val="0"/>
              </a:spcAft>
              <a:buNone/>
            </a:pPr>
            <a:r>
              <a:t/>
            </a:r>
            <a:endParaRPr sz="120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 name="Shape 93"/>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after</a:t>
            </a:r>
            <a:endParaRPr b="0" i="0" sz="1200" u="none" cap="none" strike="noStrike">
              <a:solidFill>
                <a:schemeClr val="dk1"/>
              </a:solidFill>
              <a:latin typeface="Calibri"/>
              <a:ea typeface="Calibri"/>
              <a:cs typeface="Calibri"/>
              <a:sym typeface="Calibri"/>
            </a:endParaRPr>
          </a:p>
        </p:txBody>
      </p:sp>
      <p:sp>
        <p:nvSpPr>
          <p:cNvPr id="94" name="Shape 94"/>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Shape 51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515" name="Shape 515"/>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 Given an input sequence {x1, x2, x3,...,xN }, where xi is a 64-bit vector, the network is trained for each i with a target of the subsequent word yi = xi+1. At each time step, the input xi is the 64-bit data word from the packet. These bits are transformed by two non-recurrent hidden layers, each with 128 units and tanh activation functions. The output of the linear layers is fed into two recurrent LSTM layers, each with 512 units and tanh activation functions. The final layer is again linear, with 64 units using sigmoid activation functions to scale the final values to between 0 and 1</a:t>
            </a:r>
            <a:endParaRPr/>
          </a:p>
        </p:txBody>
      </p:sp>
      <p:sp>
        <p:nvSpPr>
          <p:cNvPr id="516" name="Shape 516"/>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Shape 52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522" name="Shape 522"/>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23" name="Shape 523"/>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Shape 52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529" name="Shape 529"/>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30" name="Shape 530"/>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Shape 53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535" name="Shape 535"/>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36" name="Shape 536"/>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Shape 540"/>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41" name="Shape 54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Shape 9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 name="Shape 100"/>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Broadcasting technique is the main aspect of CAN Bus.</a:t>
            </a:r>
            <a:endParaRPr b="0" i="0" sz="1200" u="none" cap="none" strike="noStrike">
              <a:solidFill>
                <a:schemeClr val="dk1"/>
              </a:solidFill>
              <a:latin typeface="Calibri"/>
              <a:ea typeface="Calibri"/>
              <a:cs typeface="Calibri"/>
              <a:sym typeface="Calibri"/>
            </a:endParaRPr>
          </a:p>
        </p:txBody>
      </p:sp>
      <p:sp>
        <p:nvSpPr>
          <p:cNvPr id="101" name="Shape 101"/>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 name="Shape 107"/>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Data frame structure</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standard implements four types of frames:</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Data frame: a frame containing node data for transmission</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Remote frame: a frame requesting the transmission of a specific identifier</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Error frame: a frame transmitted by any node detecting an error</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Overload frame: a frame to inject a delay between data and/or remote framee</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8" name="Shape 108"/>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Shape 281"/>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Working starts here -</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Arbitration in canbus</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82" name="Shape 282"/>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Shape 28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288" name="Shape 288"/>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89" name="Shape 289"/>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Shape 29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 name="Shape 295"/>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96" name="Shape 296"/>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3" name="Shape 13"/>
        <p:cNvGrpSpPr/>
        <p:nvPr/>
      </p:nvGrpSpPr>
      <p:grpSpPr>
        <a:xfrm>
          <a:off x="0" y="0"/>
          <a:ext cx="0" cy="0"/>
          <a:chOff x="0" y="0"/>
          <a:chExt cx="0" cy="0"/>
        </a:xfrm>
      </p:grpSpPr>
      <p:sp>
        <p:nvSpPr>
          <p:cNvPr id="14" name="Shape 14"/>
          <p:cNvSpPr txBox="1"/>
          <p:nvPr>
            <p:ph type="ctrTitle"/>
          </p:nvPr>
        </p:nvSpPr>
        <p:spPr>
          <a:xfrm>
            <a:off x="415611" y="992767"/>
            <a:ext cx="11360700" cy="2736900"/>
          </a:xfrm>
          <a:prstGeom prst="rect">
            <a:avLst/>
          </a:prstGeom>
        </p:spPr>
        <p:txBody>
          <a:bodyPr anchorCtr="0" anchor="b" bIns="121900" lIns="121900" spcFirstLastPara="1" rIns="121900" wrap="square" tIns="121900"/>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15" name="Shape 15"/>
          <p:cNvSpPr txBox="1"/>
          <p:nvPr>
            <p:ph idx="1" type="subTitle"/>
          </p:nvPr>
        </p:nvSpPr>
        <p:spPr>
          <a:xfrm>
            <a:off x="415600" y="3778833"/>
            <a:ext cx="11360700" cy="1056900"/>
          </a:xfrm>
          <a:prstGeom prst="rect">
            <a:avLst/>
          </a:prstGeom>
        </p:spPr>
        <p:txBody>
          <a:bodyPr anchorCtr="0" anchor="t" bIns="121900" lIns="121900" spcFirstLastPara="1" rIns="121900" wrap="square" tIns="121900"/>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6" name="Shape 16"/>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Shape 49"/>
          <p:cNvSpPr txBox="1"/>
          <p:nvPr>
            <p:ph type="title"/>
          </p:nvPr>
        </p:nvSpPr>
        <p:spPr>
          <a:xfrm>
            <a:off x="415600" y="1474833"/>
            <a:ext cx="11360700" cy="2618100"/>
          </a:xfrm>
          <a:prstGeom prst="rect">
            <a:avLst/>
          </a:prstGeom>
        </p:spPr>
        <p:txBody>
          <a:bodyPr anchorCtr="0" anchor="b" bIns="121900" lIns="121900" spcFirstLastPara="1" rIns="121900" wrap="square" tIns="121900"/>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p:txBody>
      </p:sp>
      <p:sp>
        <p:nvSpPr>
          <p:cNvPr id="50" name="Shape 50"/>
          <p:cNvSpPr txBox="1"/>
          <p:nvPr>
            <p:ph idx="1" type="body"/>
          </p:nvPr>
        </p:nvSpPr>
        <p:spPr>
          <a:xfrm>
            <a:off x="415600" y="4202967"/>
            <a:ext cx="11360700" cy="1734300"/>
          </a:xfrm>
          <a:prstGeom prst="rect">
            <a:avLst/>
          </a:prstGeom>
        </p:spPr>
        <p:txBody>
          <a:bodyPr anchorCtr="0" anchor="t" bIns="121900" lIns="121900" spcFirstLastPara="1" rIns="121900" wrap="square" tIns="121900"/>
          <a:lstStyle>
            <a:lvl1pPr indent="-381000" lvl="0" marL="457200" algn="ctr">
              <a:spcBef>
                <a:spcPts val="0"/>
              </a:spcBef>
              <a:spcAft>
                <a:spcPts val="0"/>
              </a:spcAft>
              <a:buSzPts val="2400"/>
              <a:buChar char="●"/>
              <a:defRPr/>
            </a:lvl1pPr>
            <a:lvl2pPr indent="-349250" lvl="1" marL="914400" algn="ctr">
              <a:spcBef>
                <a:spcPts val="2100"/>
              </a:spcBef>
              <a:spcAft>
                <a:spcPts val="0"/>
              </a:spcAft>
              <a:buSzPts val="1900"/>
              <a:buChar char="○"/>
              <a:defRPr/>
            </a:lvl2pPr>
            <a:lvl3pPr indent="-349250" lvl="2" marL="1371600" algn="ctr">
              <a:spcBef>
                <a:spcPts val="2100"/>
              </a:spcBef>
              <a:spcAft>
                <a:spcPts val="0"/>
              </a:spcAft>
              <a:buSzPts val="1900"/>
              <a:buChar char="■"/>
              <a:defRPr/>
            </a:lvl3pPr>
            <a:lvl4pPr indent="-349250" lvl="3" marL="1828800" algn="ctr">
              <a:spcBef>
                <a:spcPts val="2100"/>
              </a:spcBef>
              <a:spcAft>
                <a:spcPts val="0"/>
              </a:spcAft>
              <a:buSzPts val="1900"/>
              <a:buChar char="●"/>
              <a:defRPr/>
            </a:lvl4pPr>
            <a:lvl5pPr indent="-349250" lvl="4" marL="2286000" algn="ctr">
              <a:spcBef>
                <a:spcPts val="2100"/>
              </a:spcBef>
              <a:spcAft>
                <a:spcPts val="0"/>
              </a:spcAft>
              <a:buSzPts val="1900"/>
              <a:buChar char="○"/>
              <a:defRPr/>
            </a:lvl5pPr>
            <a:lvl6pPr indent="-349250" lvl="5" marL="2743200" algn="ctr">
              <a:spcBef>
                <a:spcPts val="2100"/>
              </a:spcBef>
              <a:spcAft>
                <a:spcPts val="0"/>
              </a:spcAft>
              <a:buSzPts val="1900"/>
              <a:buChar char="■"/>
              <a:defRPr/>
            </a:lvl6pPr>
            <a:lvl7pPr indent="-349250" lvl="6" marL="3200400" algn="ctr">
              <a:spcBef>
                <a:spcPts val="2100"/>
              </a:spcBef>
              <a:spcAft>
                <a:spcPts val="0"/>
              </a:spcAft>
              <a:buSzPts val="1900"/>
              <a:buChar char="●"/>
              <a:defRPr/>
            </a:lvl7pPr>
            <a:lvl8pPr indent="-349250" lvl="7" marL="3657600" algn="ctr">
              <a:spcBef>
                <a:spcPts val="2100"/>
              </a:spcBef>
              <a:spcAft>
                <a:spcPts val="0"/>
              </a:spcAft>
              <a:buSzPts val="1900"/>
              <a:buChar char="○"/>
              <a:defRPr/>
            </a:lvl8pPr>
            <a:lvl9pPr indent="-349250" lvl="8" marL="4114800" algn="ctr">
              <a:spcBef>
                <a:spcPts val="2100"/>
              </a:spcBef>
              <a:spcAft>
                <a:spcPts val="2100"/>
              </a:spcAft>
              <a:buSzPts val="1900"/>
              <a:buChar char="■"/>
              <a:defRPr/>
            </a:lvl9pPr>
          </a:lstStyle>
          <a:p/>
        </p:txBody>
      </p:sp>
      <p:sp>
        <p:nvSpPr>
          <p:cNvPr id="51" name="Shape 51"/>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2" name="Shape 52"/>
        <p:cNvGrpSpPr/>
        <p:nvPr/>
      </p:nvGrpSpPr>
      <p:grpSpPr>
        <a:xfrm>
          <a:off x="0" y="0"/>
          <a:ext cx="0" cy="0"/>
          <a:chOff x="0" y="0"/>
          <a:chExt cx="0" cy="0"/>
        </a:xfrm>
      </p:grpSpPr>
      <p:sp>
        <p:nvSpPr>
          <p:cNvPr id="53" name="Shape 53"/>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54" name="Shape 54"/>
        <p:cNvGrpSpPr/>
        <p:nvPr/>
      </p:nvGrpSpPr>
      <p:grpSpPr>
        <a:xfrm>
          <a:off x="0" y="0"/>
          <a:ext cx="0" cy="0"/>
          <a:chOff x="0" y="0"/>
          <a:chExt cx="0" cy="0"/>
        </a:xfrm>
      </p:grpSpPr>
      <p:sp>
        <p:nvSpPr>
          <p:cNvPr id="55" name="Shape 55"/>
          <p:cNvSpPr txBox="1"/>
          <p:nvPr>
            <p:ph type="title"/>
          </p:nvPr>
        </p:nvSpPr>
        <p:spPr>
          <a:xfrm>
            <a:off x="838200" y="365125"/>
            <a:ext cx="10515600" cy="1325700"/>
          </a:xfrm>
          <a:prstGeom prst="rect">
            <a:avLst/>
          </a:prstGeom>
          <a:noFill/>
          <a:ln>
            <a:noFill/>
          </a:ln>
        </p:spPr>
        <p:txBody>
          <a:bodyPr anchorCtr="0" anchor="ctr" bIns="121900" lIns="121900" spcFirstLastPara="1" rIns="121900" wrap="square" tIns="121900"/>
          <a:lstStyle>
            <a:lvl1pPr indent="0" lvl="0" marL="0" marR="0" rtl="0" algn="l">
              <a:lnSpc>
                <a:spcPct val="90000"/>
              </a:lnSpc>
              <a:spcBef>
                <a:spcPts val="0"/>
              </a:spcBef>
              <a:spcAft>
                <a:spcPts val="0"/>
              </a:spcAft>
              <a:buClr>
                <a:schemeClr val="dk1"/>
              </a:buClr>
              <a:buSzPts val="37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3700"/>
              <a:buNone/>
              <a:defRPr sz="1800"/>
            </a:lvl2pPr>
            <a:lvl3pPr indent="0" lvl="2" rtl="0">
              <a:spcBef>
                <a:spcPts val="0"/>
              </a:spcBef>
              <a:spcAft>
                <a:spcPts val="0"/>
              </a:spcAft>
              <a:buSzPts val="3700"/>
              <a:buNone/>
              <a:defRPr sz="1800"/>
            </a:lvl3pPr>
            <a:lvl4pPr indent="0" lvl="3" rtl="0">
              <a:spcBef>
                <a:spcPts val="0"/>
              </a:spcBef>
              <a:spcAft>
                <a:spcPts val="0"/>
              </a:spcAft>
              <a:buSzPts val="3700"/>
              <a:buNone/>
              <a:defRPr sz="1800"/>
            </a:lvl4pPr>
            <a:lvl5pPr indent="0" lvl="4" rtl="0">
              <a:spcBef>
                <a:spcPts val="0"/>
              </a:spcBef>
              <a:spcAft>
                <a:spcPts val="0"/>
              </a:spcAft>
              <a:buSzPts val="3700"/>
              <a:buNone/>
              <a:defRPr sz="1800"/>
            </a:lvl5pPr>
            <a:lvl6pPr indent="0" lvl="5" rtl="0">
              <a:spcBef>
                <a:spcPts val="0"/>
              </a:spcBef>
              <a:spcAft>
                <a:spcPts val="0"/>
              </a:spcAft>
              <a:buSzPts val="3700"/>
              <a:buNone/>
              <a:defRPr sz="1800"/>
            </a:lvl6pPr>
            <a:lvl7pPr indent="0" lvl="6" rtl="0">
              <a:spcBef>
                <a:spcPts val="0"/>
              </a:spcBef>
              <a:spcAft>
                <a:spcPts val="0"/>
              </a:spcAft>
              <a:buSzPts val="3700"/>
              <a:buNone/>
              <a:defRPr sz="1800"/>
            </a:lvl7pPr>
            <a:lvl8pPr indent="0" lvl="7" rtl="0">
              <a:spcBef>
                <a:spcPts val="0"/>
              </a:spcBef>
              <a:spcAft>
                <a:spcPts val="0"/>
              </a:spcAft>
              <a:buSzPts val="3700"/>
              <a:buNone/>
              <a:defRPr sz="1800"/>
            </a:lvl8pPr>
            <a:lvl9pPr indent="0" lvl="8" rtl="0">
              <a:spcBef>
                <a:spcPts val="0"/>
              </a:spcBef>
              <a:spcAft>
                <a:spcPts val="0"/>
              </a:spcAft>
              <a:buSzPts val="3700"/>
              <a:buNone/>
              <a:defRPr sz="1800"/>
            </a:lvl9pPr>
          </a:lstStyle>
          <a:p/>
        </p:txBody>
      </p:sp>
      <p:sp>
        <p:nvSpPr>
          <p:cNvPr id="56" name="Shape 56"/>
          <p:cNvSpPr txBox="1"/>
          <p:nvPr>
            <p:ph idx="1" type="body"/>
          </p:nvPr>
        </p:nvSpPr>
        <p:spPr>
          <a:xfrm>
            <a:off x="838200" y="1825625"/>
            <a:ext cx="10515600" cy="4351200"/>
          </a:xfrm>
          <a:prstGeom prst="rect">
            <a:avLst/>
          </a:prstGeom>
          <a:noFill/>
          <a:ln>
            <a:noFill/>
          </a:ln>
        </p:spPr>
        <p:txBody>
          <a:bodyPr anchorCtr="0" anchor="t" bIns="121900" lIns="121900" spcFirstLastPara="1" rIns="121900" wrap="square" tIns="1219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21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21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21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21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21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21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21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2100"/>
              </a:spcBef>
              <a:spcAft>
                <a:spcPts val="210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7" name="Shape 57"/>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8" name="Shape 58"/>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 name="Shape 5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60" name="Shape 60"/>
        <p:cNvGrpSpPr/>
        <p:nvPr/>
      </p:nvGrpSpPr>
      <p:grpSpPr>
        <a:xfrm>
          <a:off x="0" y="0"/>
          <a:ext cx="0" cy="0"/>
          <a:chOff x="0" y="0"/>
          <a:chExt cx="0" cy="0"/>
        </a:xfrm>
      </p:grpSpPr>
      <p:sp>
        <p:nvSpPr>
          <p:cNvPr id="61" name="Shape 61"/>
          <p:cNvSpPr txBox="1"/>
          <p:nvPr>
            <p:ph type="title"/>
          </p:nvPr>
        </p:nvSpPr>
        <p:spPr>
          <a:xfrm>
            <a:off x="839788" y="365125"/>
            <a:ext cx="10515600" cy="1325700"/>
          </a:xfrm>
          <a:prstGeom prst="rect">
            <a:avLst/>
          </a:prstGeom>
          <a:noFill/>
          <a:ln>
            <a:noFill/>
          </a:ln>
        </p:spPr>
        <p:txBody>
          <a:bodyPr anchorCtr="0" anchor="ctr" bIns="121900" lIns="121900" spcFirstLastPara="1" rIns="121900" wrap="square" tIns="121900"/>
          <a:lstStyle>
            <a:lvl1pPr indent="0" lvl="0" marL="0" marR="0" rtl="0" algn="l">
              <a:lnSpc>
                <a:spcPct val="90000"/>
              </a:lnSpc>
              <a:spcBef>
                <a:spcPts val="0"/>
              </a:spcBef>
              <a:spcAft>
                <a:spcPts val="0"/>
              </a:spcAft>
              <a:buClr>
                <a:schemeClr val="dk1"/>
              </a:buClr>
              <a:buSzPts val="37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3700"/>
              <a:buNone/>
              <a:defRPr sz="1800"/>
            </a:lvl2pPr>
            <a:lvl3pPr indent="0" lvl="2" rtl="0">
              <a:spcBef>
                <a:spcPts val="0"/>
              </a:spcBef>
              <a:spcAft>
                <a:spcPts val="0"/>
              </a:spcAft>
              <a:buSzPts val="3700"/>
              <a:buNone/>
              <a:defRPr sz="1800"/>
            </a:lvl3pPr>
            <a:lvl4pPr indent="0" lvl="3" rtl="0">
              <a:spcBef>
                <a:spcPts val="0"/>
              </a:spcBef>
              <a:spcAft>
                <a:spcPts val="0"/>
              </a:spcAft>
              <a:buSzPts val="3700"/>
              <a:buNone/>
              <a:defRPr sz="1800"/>
            </a:lvl4pPr>
            <a:lvl5pPr indent="0" lvl="4" rtl="0">
              <a:spcBef>
                <a:spcPts val="0"/>
              </a:spcBef>
              <a:spcAft>
                <a:spcPts val="0"/>
              </a:spcAft>
              <a:buSzPts val="3700"/>
              <a:buNone/>
              <a:defRPr sz="1800"/>
            </a:lvl5pPr>
            <a:lvl6pPr indent="0" lvl="5" rtl="0">
              <a:spcBef>
                <a:spcPts val="0"/>
              </a:spcBef>
              <a:spcAft>
                <a:spcPts val="0"/>
              </a:spcAft>
              <a:buSzPts val="3700"/>
              <a:buNone/>
              <a:defRPr sz="1800"/>
            </a:lvl6pPr>
            <a:lvl7pPr indent="0" lvl="6" rtl="0">
              <a:spcBef>
                <a:spcPts val="0"/>
              </a:spcBef>
              <a:spcAft>
                <a:spcPts val="0"/>
              </a:spcAft>
              <a:buSzPts val="3700"/>
              <a:buNone/>
              <a:defRPr sz="1800"/>
            </a:lvl7pPr>
            <a:lvl8pPr indent="0" lvl="7" rtl="0">
              <a:spcBef>
                <a:spcPts val="0"/>
              </a:spcBef>
              <a:spcAft>
                <a:spcPts val="0"/>
              </a:spcAft>
              <a:buSzPts val="3700"/>
              <a:buNone/>
              <a:defRPr sz="1800"/>
            </a:lvl8pPr>
            <a:lvl9pPr indent="0" lvl="8" rtl="0">
              <a:spcBef>
                <a:spcPts val="0"/>
              </a:spcBef>
              <a:spcAft>
                <a:spcPts val="0"/>
              </a:spcAft>
              <a:buSzPts val="3700"/>
              <a:buNone/>
              <a:defRPr sz="1800"/>
            </a:lvl9pPr>
          </a:lstStyle>
          <a:p/>
        </p:txBody>
      </p:sp>
      <p:sp>
        <p:nvSpPr>
          <p:cNvPr id="62" name="Shape 62"/>
          <p:cNvSpPr txBox="1"/>
          <p:nvPr>
            <p:ph idx="1" type="body"/>
          </p:nvPr>
        </p:nvSpPr>
        <p:spPr>
          <a:xfrm>
            <a:off x="839788" y="1681163"/>
            <a:ext cx="5157900" cy="823800"/>
          </a:xfrm>
          <a:prstGeom prst="rect">
            <a:avLst/>
          </a:prstGeom>
          <a:noFill/>
          <a:ln>
            <a:noFill/>
          </a:ln>
        </p:spPr>
        <p:txBody>
          <a:bodyPr anchorCtr="0" anchor="b" bIns="121900" lIns="121900" spcFirstLastPara="1" rIns="121900" wrap="square" tIns="121900"/>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2100"/>
              </a:spcBef>
              <a:spcAft>
                <a:spcPts val="0"/>
              </a:spcAft>
              <a:buClr>
                <a:schemeClr val="dk1"/>
              </a:buClr>
              <a:buSzPts val="19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2100"/>
              </a:spcBef>
              <a:spcAft>
                <a:spcPts val="0"/>
              </a:spcAft>
              <a:buClr>
                <a:schemeClr val="dk1"/>
              </a:buClr>
              <a:buSzPts val="19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2100"/>
              </a:spcBef>
              <a:spcAft>
                <a:spcPts val="0"/>
              </a:spcAft>
              <a:buClr>
                <a:schemeClr val="dk1"/>
              </a:buClr>
              <a:buSzPts val="19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2100"/>
              </a:spcBef>
              <a:spcAft>
                <a:spcPts val="0"/>
              </a:spcAft>
              <a:buClr>
                <a:schemeClr val="dk1"/>
              </a:buClr>
              <a:buSzPts val="19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2100"/>
              </a:spcBef>
              <a:spcAft>
                <a:spcPts val="0"/>
              </a:spcAft>
              <a:buClr>
                <a:schemeClr val="dk1"/>
              </a:buClr>
              <a:buSzPts val="19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2100"/>
              </a:spcBef>
              <a:spcAft>
                <a:spcPts val="0"/>
              </a:spcAft>
              <a:buClr>
                <a:schemeClr val="dk1"/>
              </a:buClr>
              <a:buSzPts val="19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2100"/>
              </a:spcBef>
              <a:spcAft>
                <a:spcPts val="0"/>
              </a:spcAft>
              <a:buClr>
                <a:schemeClr val="dk1"/>
              </a:buClr>
              <a:buSzPts val="19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2100"/>
              </a:spcBef>
              <a:spcAft>
                <a:spcPts val="2100"/>
              </a:spcAft>
              <a:buClr>
                <a:schemeClr val="dk1"/>
              </a:buClr>
              <a:buSzPts val="1900"/>
              <a:buFont typeface="Arial"/>
              <a:buNone/>
              <a:defRPr b="1" i="0" sz="1600" u="none" cap="none" strike="noStrike">
                <a:solidFill>
                  <a:schemeClr val="dk1"/>
                </a:solidFill>
                <a:latin typeface="Calibri"/>
                <a:ea typeface="Calibri"/>
                <a:cs typeface="Calibri"/>
                <a:sym typeface="Calibri"/>
              </a:defRPr>
            </a:lvl9pPr>
          </a:lstStyle>
          <a:p/>
        </p:txBody>
      </p:sp>
      <p:sp>
        <p:nvSpPr>
          <p:cNvPr id="63" name="Shape 63"/>
          <p:cNvSpPr txBox="1"/>
          <p:nvPr>
            <p:ph idx="2" type="body"/>
          </p:nvPr>
        </p:nvSpPr>
        <p:spPr>
          <a:xfrm>
            <a:off x="839788" y="2505075"/>
            <a:ext cx="5157900" cy="3684600"/>
          </a:xfrm>
          <a:prstGeom prst="rect">
            <a:avLst/>
          </a:prstGeom>
          <a:noFill/>
          <a:ln>
            <a:noFill/>
          </a:ln>
        </p:spPr>
        <p:txBody>
          <a:bodyPr anchorCtr="0" anchor="t" bIns="121900" lIns="121900" spcFirstLastPara="1" rIns="121900" wrap="square" tIns="1219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21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21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21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21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21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21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21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2100"/>
              </a:spcBef>
              <a:spcAft>
                <a:spcPts val="210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4" name="Shape 64"/>
          <p:cNvSpPr txBox="1"/>
          <p:nvPr>
            <p:ph idx="3" type="body"/>
          </p:nvPr>
        </p:nvSpPr>
        <p:spPr>
          <a:xfrm>
            <a:off x="6172200" y="1681163"/>
            <a:ext cx="5183100" cy="823800"/>
          </a:xfrm>
          <a:prstGeom prst="rect">
            <a:avLst/>
          </a:prstGeom>
          <a:noFill/>
          <a:ln>
            <a:noFill/>
          </a:ln>
        </p:spPr>
        <p:txBody>
          <a:bodyPr anchorCtr="0" anchor="b" bIns="121900" lIns="121900" spcFirstLastPara="1" rIns="121900" wrap="square" tIns="121900"/>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2100"/>
              </a:spcBef>
              <a:spcAft>
                <a:spcPts val="0"/>
              </a:spcAft>
              <a:buClr>
                <a:schemeClr val="dk1"/>
              </a:buClr>
              <a:buSzPts val="19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2100"/>
              </a:spcBef>
              <a:spcAft>
                <a:spcPts val="0"/>
              </a:spcAft>
              <a:buClr>
                <a:schemeClr val="dk1"/>
              </a:buClr>
              <a:buSzPts val="19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2100"/>
              </a:spcBef>
              <a:spcAft>
                <a:spcPts val="0"/>
              </a:spcAft>
              <a:buClr>
                <a:schemeClr val="dk1"/>
              </a:buClr>
              <a:buSzPts val="19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2100"/>
              </a:spcBef>
              <a:spcAft>
                <a:spcPts val="0"/>
              </a:spcAft>
              <a:buClr>
                <a:schemeClr val="dk1"/>
              </a:buClr>
              <a:buSzPts val="19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2100"/>
              </a:spcBef>
              <a:spcAft>
                <a:spcPts val="0"/>
              </a:spcAft>
              <a:buClr>
                <a:schemeClr val="dk1"/>
              </a:buClr>
              <a:buSzPts val="19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2100"/>
              </a:spcBef>
              <a:spcAft>
                <a:spcPts val="0"/>
              </a:spcAft>
              <a:buClr>
                <a:schemeClr val="dk1"/>
              </a:buClr>
              <a:buSzPts val="19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2100"/>
              </a:spcBef>
              <a:spcAft>
                <a:spcPts val="0"/>
              </a:spcAft>
              <a:buClr>
                <a:schemeClr val="dk1"/>
              </a:buClr>
              <a:buSzPts val="19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2100"/>
              </a:spcBef>
              <a:spcAft>
                <a:spcPts val="2100"/>
              </a:spcAft>
              <a:buClr>
                <a:schemeClr val="dk1"/>
              </a:buClr>
              <a:buSzPts val="1900"/>
              <a:buFont typeface="Arial"/>
              <a:buNone/>
              <a:defRPr b="1" i="0" sz="1600" u="none" cap="none" strike="noStrike">
                <a:solidFill>
                  <a:schemeClr val="dk1"/>
                </a:solidFill>
                <a:latin typeface="Calibri"/>
                <a:ea typeface="Calibri"/>
                <a:cs typeface="Calibri"/>
                <a:sym typeface="Calibri"/>
              </a:defRPr>
            </a:lvl9pPr>
          </a:lstStyle>
          <a:p/>
        </p:txBody>
      </p:sp>
      <p:sp>
        <p:nvSpPr>
          <p:cNvPr id="65" name="Shape 65"/>
          <p:cNvSpPr txBox="1"/>
          <p:nvPr>
            <p:ph idx="4" type="body"/>
          </p:nvPr>
        </p:nvSpPr>
        <p:spPr>
          <a:xfrm>
            <a:off x="6172200" y="2505075"/>
            <a:ext cx="5183100" cy="3684600"/>
          </a:xfrm>
          <a:prstGeom prst="rect">
            <a:avLst/>
          </a:prstGeom>
          <a:noFill/>
          <a:ln>
            <a:noFill/>
          </a:ln>
        </p:spPr>
        <p:txBody>
          <a:bodyPr anchorCtr="0" anchor="t" bIns="121900" lIns="121900" spcFirstLastPara="1" rIns="121900" wrap="square" tIns="1219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21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21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21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21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21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21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21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2100"/>
              </a:spcBef>
              <a:spcAft>
                <a:spcPts val="210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6" name="Shape 66"/>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 name="Shape 67"/>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Shape 6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Shape 18"/>
          <p:cNvSpPr txBox="1"/>
          <p:nvPr>
            <p:ph type="title"/>
          </p:nvPr>
        </p:nvSpPr>
        <p:spPr>
          <a:xfrm>
            <a:off x="415600" y="2867800"/>
            <a:ext cx="11360700" cy="1122300"/>
          </a:xfrm>
          <a:prstGeom prst="rect">
            <a:avLst/>
          </a:prstGeom>
        </p:spPr>
        <p:txBody>
          <a:bodyPr anchorCtr="0" anchor="ctr" bIns="121900" lIns="121900" spcFirstLastPara="1" rIns="121900" wrap="square" tIns="121900"/>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Shape 19"/>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Shape 21"/>
          <p:cNvSpPr txBox="1"/>
          <p:nvPr>
            <p:ph type="title"/>
          </p:nvPr>
        </p:nvSpPr>
        <p:spPr>
          <a:xfrm>
            <a:off x="415600" y="593367"/>
            <a:ext cx="11360700" cy="763500"/>
          </a:xfrm>
          <a:prstGeom prst="rect">
            <a:avLst/>
          </a:prstGeom>
        </p:spPr>
        <p:txBody>
          <a:bodyPr anchorCtr="0" anchor="t" bIns="121900" lIns="121900" spcFirstLastPara="1" rIns="121900" wrap="square" tIns="121900"/>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2" name="Shape 22"/>
          <p:cNvSpPr txBox="1"/>
          <p:nvPr>
            <p:ph idx="1" type="body"/>
          </p:nvPr>
        </p:nvSpPr>
        <p:spPr>
          <a:xfrm>
            <a:off x="415600" y="1536633"/>
            <a:ext cx="11360700" cy="4555200"/>
          </a:xfrm>
          <a:prstGeom prst="rect">
            <a:avLst/>
          </a:prstGeom>
        </p:spPr>
        <p:txBody>
          <a:bodyPr anchorCtr="0" anchor="t" bIns="121900" lIns="121900" spcFirstLastPara="1" rIns="121900" wrap="square" tIns="121900"/>
          <a:lstStyle>
            <a:lvl1pPr indent="-381000" lvl="0" marL="457200">
              <a:spcBef>
                <a:spcPts val="0"/>
              </a:spcBef>
              <a:spcAft>
                <a:spcPts val="0"/>
              </a:spcAft>
              <a:buSzPts val="24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23" name="Shape 23"/>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Shape 25"/>
          <p:cNvSpPr txBox="1"/>
          <p:nvPr>
            <p:ph type="title"/>
          </p:nvPr>
        </p:nvSpPr>
        <p:spPr>
          <a:xfrm>
            <a:off x="415600" y="593367"/>
            <a:ext cx="11360700" cy="763500"/>
          </a:xfrm>
          <a:prstGeom prst="rect">
            <a:avLst/>
          </a:prstGeom>
        </p:spPr>
        <p:txBody>
          <a:bodyPr anchorCtr="0" anchor="t" bIns="121900" lIns="121900" spcFirstLastPara="1" rIns="121900" wrap="square" tIns="121900"/>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6" name="Shape 26"/>
          <p:cNvSpPr txBox="1"/>
          <p:nvPr>
            <p:ph idx="1" type="body"/>
          </p:nvPr>
        </p:nvSpPr>
        <p:spPr>
          <a:xfrm>
            <a:off x="415600" y="1536633"/>
            <a:ext cx="5333100" cy="4555200"/>
          </a:xfrm>
          <a:prstGeom prst="rect">
            <a:avLst/>
          </a:prstGeom>
        </p:spPr>
        <p:txBody>
          <a:bodyPr anchorCtr="0" anchor="t" bIns="121900" lIns="121900" spcFirstLastPara="1" rIns="121900" wrap="square" tIns="121900"/>
          <a:lstStyle>
            <a:lvl1pPr indent="-349250" lvl="0" marL="457200">
              <a:spcBef>
                <a:spcPts val="0"/>
              </a:spcBef>
              <a:spcAft>
                <a:spcPts val="0"/>
              </a:spcAft>
              <a:buSzPts val="1900"/>
              <a:buChar char="●"/>
              <a:defRPr sz="19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27" name="Shape 27"/>
          <p:cNvSpPr txBox="1"/>
          <p:nvPr>
            <p:ph idx="2" type="body"/>
          </p:nvPr>
        </p:nvSpPr>
        <p:spPr>
          <a:xfrm>
            <a:off x="6443200" y="1536633"/>
            <a:ext cx="5333100" cy="4555200"/>
          </a:xfrm>
          <a:prstGeom prst="rect">
            <a:avLst/>
          </a:prstGeom>
        </p:spPr>
        <p:txBody>
          <a:bodyPr anchorCtr="0" anchor="t" bIns="121900" lIns="121900" spcFirstLastPara="1" rIns="121900" wrap="square" tIns="121900"/>
          <a:lstStyle>
            <a:lvl1pPr indent="-349250" lvl="0" marL="457200">
              <a:spcBef>
                <a:spcPts val="0"/>
              </a:spcBef>
              <a:spcAft>
                <a:spcPts val="0"/>
              </a:spcAft>
              <a:buSzPts val="1900"/>
              <a:buChar char="●"/>
              <a:defRPr sz="19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28" name="Shape 28"/>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Shape 30"/>
          <p:cNvSpPr txBox="1"/>
          <p:nvPr>
            <p:ph type="title"/>
          </p:nvPr>
        </p:nvSpPr>
        <p:spPr>
          <a:xfrm>
            <a:off x="415600" y="593367"/>
            <a:ext cx="11360700" cy="763500"/>
          </a:xfrm>
          <a:prstGeom prst="rect">
            <a:avLst/>
          </a:prstGeom>
        </p:spPr>
        <p:txBody>
          <a:bodyPr anchorCtr="0" anchor="t" bIns="121900" lIns="121900" spcFirstLastPara="1" rIns="121900" wrap="square" tIns="121900"/>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31" name="Shape 31"/>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Shape 33"/>
          <p:cNvSpPr txBox="1"/>
          <p:nvPr>
            <p:ph type="title"/>
          </p:nvPr>
        </p:nvSpPr>
        <p:spPr>
          <a:xfrm>
            <a:off x="415600" y="740800"/>
            <a:ext cx="3744000" cy="1007700"/>
          </a:xfrm>
          <a:prstGeom prst="rect">
            <a:avLst/>
          </a:prstGeom>
        </p:spPr>
        <p:txBody>
          <a:bodyPr anchorCtr="0" anchor="b" bIns="121900" lIns="121900" spcFirstLastPara="1" rIns="121900" wrap="square" tIns="121900"/>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4" name="Shape 34"/>
          <p:cNvSpPr txBox="1"/>
          <p:nvPr>
            <p:ph idx="1" type="body"/>
          </p:nvPr>
        </p:nvSpPr>
        <p:spPr>
          <a:xfrm>
            <a:off x="415600" y="1852800"/>
            <a:ext cx="3744000" cy="4239300"/>
          </a:xfrm>
          <a:prstGeom prst="rect">
            <a:avLst/>
          </a:prstGeom>
        </p:spPr>
        <p:txBody>
          <a:bodyPr anchorCtr="0" anchor="t" bIns="121900" lIns="121900" spcFirstLastPara="1" rIns="121900" wrap="square" tIns="121900"/>
          <a:lstStyle>
            <a:lvl1pPr indent="-330200" lvl="0" marL="457200">
              <a:spcBef>
                <a:spcPts val="0"/>
              </a:spcBef>
              <a:spcAft>
                <a:spcPts val="0"/>
              </a:spcAft>
              <a:buSzPts val="1600"/>
              <a:buChar char="●"/>
              <a:defRPr sz="16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35" name="Shape 35"/>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6" name="Shape 36"/>
        <p:cNvGrpSpPr/>
        <p:nvPr/>
      </p:nvGrpSpPr>
      <p:grpSpPr>
        <a:xfrm>
          <a:off x="0" y="0"/>
          <a:ext cx="0" cy="0"/>
          <a:chOff x="0" y="0"/>
          <a:chExt cx="0" cy="0"/>
        </a:xfrm>
      </p:grpSpPr>
      <p:sp>
        <p:nvSpPr>
          <p:cNvPr id="37" name="Shape 37"/>
          <p:cNvSpPr txBox="1"/>
          <p:nvPr>
            <p:ph type="title"/>
          </p:nvPr>
        </p:nvSpPr>
        <p:spPr>
          <a:xfrm>
            <a:off x="653667" y="600200"/>
            <a:ext cx="8490300" cy="5454300"/>
          </a:xfrm>
          <a:prstGeom prst="rect">
            <a:avLst/>
          </a:prstGeom>
        </p:spPr>
        <p:txBody>
          <a:bodyPr anchorCtr="0" anchor="ctr" bIns="121900" lIns="121900" spcFirstLastPara="1" rIns="121900" wrap="square" tIns="121900"/>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38" name="Shape 38"/>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Shape 40"/>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a:spcBef>
                <a:spcPts val="0"/>
              </a:spcBef>
              <a:spcAft>
                <a:spcPts val="0"/>
              </a:spcAft>
              <a:buNone/>
            </a:pPr>
            <a:r>
              <a:t/>
            </a:r>
            <a:endParaRPr/>
          </a:p>
        </p:txBody>
      </p:sp>
      <p:sp>
        <p:nvSpPr>
          <p:cNvPr id="41" name="Shape 41"/>
          <p:cNvSpPr txBox="1"/>
          <p:nvPr>
            <p:ph type="title"/>
          </p:nvPr>
        </p:nvSpPr>
        <p:spPr>
          <a:xfrm>
            <a:off x="354000" y="1644233"/>
            <a:ext cx="5393700" cy="1976400"/>
          </a:xfrm>
          <a:prstGeom prst="rect">
            <a:avLst/>
          </a:prstGeom>
        </p:spPr>
        <p:txBody>
          <a:bodyPr anchorCtr="0" anchor="b" bIns="121900" lIns="121900" spcFirstLastPara="1" rIns="121900" wrap="square" tIns="121900"/>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42" name="Shape 42"/>
          <p:cNvSpPr txBox="1"/>
          <p:nvPr>
            <p:ph idx="1" type="subTitle"/>
          </p:nvPr>
        </p:nvSpPr>
        <p:spPr>
          <a:xfrm>
            <a:off x="354000" y="3737433"/>
            <a:ext cx="5393700" cy="1646700"/>
          </a:xfrm>
          <a:prstGeom prst="rect">
            <a:avLst/>
          </a:prstGeom>
        </p:spPr>
        <p:txBody>
          <a:bodyPr anchorCtr="0" anchor="t" bIns="121900" lIns="121900" spcFirstLastPara="1" rIns="121900" wrap="square" tIns="12190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3" name="Shape 43"/>
          <p:cNvSpPr txBox="1"/>
          <p:nvPr>
            <p:ph idx="2" type="body"/>
          </p:nvPr>
        </p:nvSpPr>
        <p:spPr>
          <a:xfrm>
            <a:off x="6586000" y="965433"/>
            <a:ext cx="5115900" cy="4926900"/>
          </a:xfrm>
          <a:prstGeom prst="rect">
            <a:avLst/>
          </a:prstGeom>
        </p:spPr>
        <p:txBody>
          <a:bodyPr anchorCtr="0" anchor="ctr" bIns="121900" lIns="121900" spcFirstLastPara="1" rIns="121900" wrap="square" tIns="121900"/>
          <a:lstStyle>
            <a:lvl1pPr indent="-381000" lvl="0" marL="457200">
              <a:spcBef>
                <a:spcPts val="0"/>
              </a:spcBef>
              <a:spcAft>
                <a:spcPts val="0"/>
              </a:spcAft>
              <a:buSzPts val="24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44" name="Shape 44"/>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Shape 46"/>
          <p:cNvSpPr txBox="1"/>
          <p:nvPr>
            <p:ph idx="1" type="body"/>
          </p:nvPr>
        </p:nvSpPr>
        <p:spPr>
          <a:xfrm>
            <a:off x="415600" y="5640767"/>
            <a:ext cx="7998300" cy="806700"/>
          </a:xfrm>
          <a:prstGeom prst="rect">
            <a:avLst/>
          </a:prstGeom>
        </p:spPr>
        <p:txBody>
          <a:bodyPr anchorCtr="0" anchor="ctr" bIns="121900" lIns="121900" spcFirstLastPara="1" rIns="121900" wrap="square" tIns="121900"/>
          <a:lstStyle>
            <a:lvl1pPr indent="-228600" lvl="0" marL="457200">
              <a:lnSpc>
                <a:spcPct val="100000"/>
              </a:lnSpc>
              <a:spcBef>
                <a:spcPts val="0"/>
              </a:spcBef>
              <a:spcAft>
                <a:spcPts val="0"/>
              </a:spcAft>
              <a:buSzPts val="2400"/>
              <a:buNone/>
              <a:defRPr/>
            </a:lvl1pPr>
          </a:lstStyle>
          <a:p/>
        </p:txBody>
      </p:sp>
      <p:sp>
        <p:nvSpPr>
          <p:cNvPr id="47" name="Shape 47"/>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p:txBody>
      </p:sp>
      <p:sp>
        <p:nvSpPr>
          <p:cNvPr id="11" name="Shape 1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lstStyle>
            <a:lvl1pPr indent="-381000" lvl="0" marL="457200">
              <a:lnSpc>
                <a:spcPct val="115000"/>
              </a:lnSpc>
              <a:spcBef>
                <a:spcPts val="0"/>
              </a:spcBef>
              <a:spcAft>
                <a:spcPts val="0"/>
              </a:spcAft>
              <a:buClr>
                <a:schemeClr val="dk2"/>
              </a:buClr>
              <a:buSzPts val="2400"/>
              <a:buChar char="●"/>
              <a:defRPr sz="2400">
                <a:solidFill>
                  <a:schemeClr val="dk2"/>
                </a:solidFill>
              </a:defRPr>
            </a:lvl1pPr>
            <a:lvl2pPr indent="-349250" lvl="1" marL="914400">
              <a:lnSpc>
                <a:spcPct val="115000"/>
              </a:lnSpc>
              <a:spcBef>
                <a:spcPts val="2100"/>
              </a:spcBef>
              <a:spcAft>
                <a:spcPts val="0"/>
              </a:spcAft>
              <a:buClr>
                <a:schemeClr val="dk2"/>
              </a:buClr>
              <a:buSzPts val="1900"/>
              <a:buChar char="○"/>
              <a:defRPr sz="1900">
                <a:solidFill>
                  <a:schemeClr val="dk2"/>
                </a:solidFill>
              </a:defRPr>
            </a:lvl2pPr>
            <a:lvl3pPr indent="-349250" lvl="2" marL="1371600">
              <a:lnSpc>
                <a:spcPct val="115000"/>
              </a:lnSpc>
              <a:spcBef>
                <a:spcPts val="2100"/>
              </a:spcBef>
              <a:spcAft>
                <a:spcPts val="0"/>
              </a:spcAft>
              <a:buClr>
                <a:schemeClr val="dk2"/>
              </a:buClr>
              <a:buSzPts val="1900"/>
              <a:buChar char="■"/>
              <a:defRPr sz="1900">
                <a:solidFill>
                  <a:schemeClr val="dk2"/>
                </a:solidFill>
              </a:defRPr>
            </a:lvl3pPr>
            <a:lvl4pPr indent="-349250" lvl="3" marL="1828800">
              <a:lnSpc>
                <a:spcPct val="115000"/>
              </a:lnSpc>
              <a:spcBef>
                <a:spcPts val="2100"/>
              </a:spcBef>
              <a:spcAft>
                <a:spcPts val="0"/>
              </a:spcAft>
              <a:buClr>
                <a:schemeClr val="dk2"/>
              </a:buClr>
              <a:buSzPts val="1900"/>
              <a:buChar char="●"/>
              <a:defRPr sz="1900">
                <a:solidFill>
                  <a:schemeClr val="dk2"/>
                </a:solidFill>
              </a:defRPr>
            </a:lvl4pPr>
            <a:lvl5pPr indent="-349250" lvl="4" marL="2286000">
              <a:lnSpc>
                <a:spcPct val="115000"/>
              </a:lnSpc>
              <a:spcBef>
                <a:spcPts val="2100"/>
              </a:spcBef>
              <a:spcAft>
                <a:spcPts val="0"/>
              </a:spcAft>
              <a:buClr>
                <a:schemeClr val="dk2"/>
              </a:buClr>
              <a:buSzPts val="1900"/>
              <a:buChar char="○"/>
              <a:defRPr sz="1900">
                <a:solidFill>
                  <a:schemeClr val="dk2"/>
                </a:solidFill>
              </a:defRPr>
            </a:lvl5pPr>
            <a:lvl6pPr indent="-349250" lvl="5" marL="2743200">
              <a:lnSpc>
                <a:spcPct val="115000"/>
              </a:lnSpc>
              <a:spcBef>
                <a:spcPts val="2100"/>
              </a:spcBef>
              <a:spcAft>
                <a:spcPts val="0"/>
              </a:spcAft>
              <a:buClr>
                <a:schemeClr val="dk2"/>
              </a:buClr>
              <a:buSzPts val="1900"/>
              <a:buChar char="■"/>
              <a:defRPr sz="1900">
                <a:solidFill>
                  <a:schemeClr val="dk2"/>
                </a:solidFill>
              </a:defRPr>
            </a:lvl6pPr>
            <a:lvl7pPr indent="-349250" lvl="6" marL="3200400">
              <a:lnSpc>
                <a:spcPct val="115000"/>
              </a:lnSpc>
              <a:spcBef>
                <a:spcPts val="2100"/>
              </a:spcBef>
              <a:spcAft>
                <a:spcPts val="0"/>
              </a:spcAft>
              <a:buClr>
                <a:schemeClr val="dk2"/>
              </a:buClr>
              <a:buSzPts val="1900"/>
              <a:buChar char="●"/>
              <a:defRPr sz="1900">
                <a:solidFill>
                  <a:schemeClr val="dk2"/>
                </a:solidFill>
              </a:defRPr>
            </a:lvl7pPr>
            <a:lvl8pPr indent="-349250" lvl="7" marL="3657600">
              <a:lnSpc>
                <a:spcPct val="115000"/>
              </a:lnSpc>
              <a:spcBef>
                <a:spcPts val="2100"/>
              </a:spcBef>
              <a:spcAft>
                <a:spcPts val="0"/>
              </a:spcAft>
              <a:buClr>
                <a:schemeClr val="dk2"/>
              </a:buClr>
              <a:buSzPts val="1900"/>
              <a:buChar char="○"/>
              <a:defRPr sz="1900">
                <a:solidFill>
                  <a:schemeClr val="dk2"/>
                </a:solidFill>
              </a:defRPr>
            </a:lvl8pPr>
            <a:lvl9pPr indent="-349250" lvl="8" marL="4114800">
              <a:lnSpc>
                <a:spcPct val="115000"/>
              </a:lnSpc>
              <a:spcBef>
                <a:spcPts val="2100"/>
              </a:spcBef>
              <a:spcAft>
                <a:spcPts val="2100"/>
              </a:spcAft>
              <a:buClr>
                <a:schemeClr val="dk2"/>
              </a:buClr>
              <a:buSzPts val="1900"/>
              <a:buChar char="■"/>
              <a:defRPr sz="1900">
                <a:solidFill>
                  <a:schemeClr val="dk2"/>
                </a:solidFill>
              </a:defRPr>
            </a:lvl9pPr>
          </a:lstStyle>
          <a:p/>
        </p:txBody>
      </p:sp>
      <p:sp>
        <p:nvSpPr>
          <p:cNvPr id="12" name="Shape 1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algn="r">
              <a:spcBef>
                <a:spcPts val="0"/>
              </a:spcBef>
              <a:buNone/>
              <a:defRPr sz="1300">
                <a:solidFill>
                  <a:schemeClr val="dk2"/>
                </a:solidFill>
              </a:defRPr>
            </a:lvl1pPr>
            <a:lvl2pPr lvl="1" algn="r">
              <a:spcBef>
                <a:spcPts val="0"/>
              </a:spcBef>
              <a:buNone/>
              <a:defRPr sz="1300">
                <a:solidFill>
                  <a:schemeClr val="dk2"/>
                </a:solidFill>
              </a:defRPr>
            </a:lvl2pPr>
            <a:lvl3pPr lvl="2" algn="r">
              <a:spcBef>
                <a:spcPts val="0"/>
              </a:spcBef>
              <a:buNone/>
              <a:defRPr sz="1300">
                <a:solidFill>
                  <a:schemeClr val="dk2"/>
                </a:solidFill>
              </a:defRPr>
            </a:lvl3pPr>
            <a:lvl4pPr lvl="3" algn="r">
              <a:spcBef>
                <a:spcPts val="0"/>
              </a:spcBef>
              <a:buNone/>
              <a:defRPr sz="1300">
                <a:solidFill>
                  <a:schemeClr val="dk2"/>
                </a:solidFill>
              </a:defRPr>
            </a:lvl4pPr>
            <a:lvl5pPr lvl="4" algn="r">
              <a:spcBef>
                <a:spcPts val="0"/>
              </a:spcBef>
              <a:buNone/>
              <a:defRPr sz="1300">
                <a:solidFill>
                  <a:schemeClr val="dk2"/>
                </a:solidFill>
              </a:defRPr>
            </a:lvl5pPr>
            <a:lvl6pPr lvl="5" algn="r">
              <a:spcBef>
                <a:spcPts val="0"/>
              </a:spcBef>
              <a:buNone/>
              <a:defRPr sz="1300">
                <a:solidFill>
                  <a:schemeClr val="dk2"/>
                </a:solidFill>
              </a:defRPr>
            </a:lvl6pPr>
            <a:lvl7pPr lvl="6" algn="r">
              <a:spcBef>
                <a:spcPts val="0"/>
              </a:spcBef>
              <a:buNone/>
              <a:defRPr sz="1300">
                <a:solidFill>
                  <a:schemeClr val="dk2"/>
                </a:solidFill>
              </a:defRPr>
            </a:lvl7pPr>
            <a:lvl8pPr lvl="7" algn="r">
              <a:spcBef>
                <a:spcPts val="0"/>
              </a:spcBef>
              <a:buNone/>
              <a:defRPr sz="1300">
                <a:solidFill>
                  <a:schemeClr val="dk2"/>
                </a:solidFill>
              </a:defRPr>
            </a:lvl8pPr>
            <a:lvl9pPr lvl="8" algn="r">
              <a:spcBef>
                <a:spcPts val="0"/>
              </a:spcBef>
              <a:buNone/>
              <a:defRPr sz="1300">
                <a:solidFill>
                  <a:schemeClr val="dk2"/>
                </a:solidFill>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0.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3.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2" name="Shape 72"/>
        <p:cNvGrpSpPr/>
        <p:nvPr/>
      </p:nvGrpSpPr>
      <p:grpSpPr>
        <a:xfrm>
          <a:off x="0" y="0"/>
          <a:ext cx="0" cy="0"/>
          <a:chOff x="0" y="0"/>
          <a:chExt cx="0" cy="0"/>
        </a:xfrm>
      </p:grpSpPr>
      <p:sp>
        <p:nvSpPr>
          <p:cNvPr id="73" name="Shape 73"/>
          <p:cNvSpPr txBox="1"/>
          <p:nvPr>
            <p:ph type="ctrTitle"/>
          </p:nvPr>
        </p:nvSpPr>
        <p:spPr>
          <a:xfrm>
            <a:off x="1524050" y="167788"/>
            <a:ext cx="9144000" cy="9756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Times New Roman"/>
              <a:buNone/>
            </a:pPr>
            <a:r>
              <a:rPr lang="en-US" sz="5400">
                <a:latin typeface="Times New Roman"/>
                <a:ea typeface="Times New Roman"/>
                <a:cs typeface="Times New Roman"/>
                <a:sym typeface="Times New Roman"/>
              </a:rPr>
              <a:t>SECURITY IN CAN BUS</a:t>
            </a:r>
            <a:endParaRPr b="0" i="0" sz="5400" u="none" cap="none" strike="noStrike">
              <a:solidFill>
                <a:schemeClr val="dk1"/>
              </a:solidFill>
              <a:latin typeface="Times New Roman"/>
              <a:ea typeface="Times New Roman"/>
              <a:cs typeface="Times New Roman"/>
              <a:sym typeface="Times New Roman"/>
            </a:endParaRPr>
          </a:p>
        </p:txBody>
      </p:sp>
      <p:sp>
        <p:nvSpPr>
          <p:cNvPr id="74" name="Shape 74"/>
          <p:cNvSpPr txBox="1"/>
          <p:nvPr>
            <p:ph idx="1" type="subTitle"/>
          </p:nvPr>
        </p:nvSpPr>
        <p:spPr>
          <a:xfrm>
            <a:off x="415600" y="3778833"/>
            <a:ext cx="11360700" cy="10569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ctr">
              <a:lnSpc>
                <a:spcPct val="90000"/>
              </a:lnSpc>
              <a:spcBef>
                <a:spcPts val="1000"/>
              </a:spcBef>
              <a:spcAft>
                <a:spcPts val="0"/>
              </a:spcAft>
              <a:buClr>
                <a:schemeClr val="dk1"/>
              </a:buClr>
              <a:buFont typeface="Arial"/>
              <a:buNone/>
            </a:pPr>
            <a:r>
              <a:t/>
            </a:r>
            <a:endParaRPr b="0" i="0" sz="2400" u="none" cap="none" strike="noStrike">
              <a:solidFill>
                <a:schemeClr val="dk1"/>
              </a:solidFill>
              <a:latin typeface="Calibri"/>
              <a:ea typeface="Calibri"/>
              <a:cs typeface="Calibri"/>
              <a:sym typeface="Calibri"/>
            </a:endParaRPr>
          </a:p>
        </p:txBody>
      </p:sp>
      <p:pic>
        <p:nvPicPr>
          <p:cNvPr id="75" name="Shape 75"/>
          <p:cNvPicPr preferRelativeResize="0"/>
          <p:nvPr/>
        </p:nvPicPr>
        <p:blipFill rotWithShape="1">
          <a:blip r:embed="rId3">
            <a:alphaModFix/>
          </a:blip>
          <a:srcRect b="0" l="0" r="0" t="0"/>
          <a:stretch/>
        </p:blipFill>
        <p:spPr>
          <a:xfrm>
            <a:off x="2457939" y="1736318"/>
            <a:ext cx="7276121" cy="4232030"/>
          </a:xfrm>
          <a:prstGeom prst="rect">
            <a:avLst/>
          </a:prstGeom>
          <a:noFill/>
          <a:ln>
            <a:noFill/>
          </a:ln>
        </p:spPr>
      </p:pic>
      <p:pic>
        <p:nvPicPr>
          <p:cNvPr id="76" name="Shape 76"/>
          <p:cNvPicPr preferRelativeResize="0"/>
          <p:nvPr/>
        </p:nvPicPr>
        <p:blipFill>
          <a:blip r:embed="rId4">
            <a:alphaModFix/>
          </a:blip>
          <a:stretch>
            <a:fillRect/>
          </a:stretch>
        </p:blipFill>
        <p:spPr>
          <a:xfrm>
            <a:off x="2233600" y="1461563"/>
            <a:ext cx="7724775" cy="47815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Shape 305"/>
          <p:cNvSpPr txBox="1"/>
          <p:nvPr>
            <p:ph type="title"/>
          </p:nvPr>
        </p:nvSpPr>
        <p:spPr>
          <a:xfrm>
            <a:off x="838200" y="365125"/>
            <a:ext cx="10515600" cy="1325700"/>
          </a:xfrm>
          <a:prstGeom prst="rect">
            <a:avLst/>
          </a:prstGeom>
        </p:spPr>
        <p:txBody>
          <a:bodyPr anchorCtr="0" anchor="ctr" bIns="121900" lIns="121900" spcFirstLastPara="1" rIns="121900" wrap="square" tIns="121900">
            <a:noAutofit/>
          </a:bodyPr>
          <a:lstStyle/>
          <a:p>
            <a:pPr indent="0" lvl="0" marL="0" algn="ctr">
              <a:spcBef>
                <a:spcPts val="0"/>
              </a:spcBef>
              <a:spcAft>
                <a:spcPts val="0"/>
              </a:spcAft>
              <a:buNone/>
            </a:pPr>
            <a:r>
              <a:rPr lang="en-US">
                <a:latin typeface="Times New Roman"/>
                <a:ea typeface="Times New Roman"/>
                <a:cs typeface="Times New Roman"/>
                <a:sym typeface="Times New Roman"/>
              </a:rPr>
              <a:t>Types of Attacks</a:t>
            </a:r>
            <a:endParaRPr>
              <a:latin typeface="Times New Roman"/>
              <a:ea typeface="Times New Roman"/>
              <a:cs typeface="Times New Roman"/>
              <a:sym typeface="Times New Roman"/>
            </a:endParaRPr>
          </a:p>
        </p:txBody>
      </p:sp>
      <p:sp>
        <p:nvSpPr>
          <p:cNvPr id="306" name="Shape 306"/>
          <p:cNvSpPr txBox="1"/>
          <p:nvPr>
            <p:ph idx="1" type="body"/>
          </p:nvPr>
        </p:nvSpPr>
        <p:spPr>
          <a:xfrm>
            <a:off x="838200" y="1825625"/>
            <a:ext cx="10515600" cy="4351200"/>
          </a:xfrm>
          <a:prstGeom prst="rect">
            <a:avLst/>
          </a:prstGeom>
        </p:spPr>
        <p:txBody>
          <a:bodyPr anchorCtr="0" anchor="t" bIns="121900" lIns="121900" spcFirstLastPara="1" rIns="121900" wrap="square" tIns="121900">
            <a:noAutofit/>
          </a:bodyPr>
          <a:lstStyle/>
          <a:p>
            <a:pPr indent="-457200" lvl="0" marL="457200" rtl="0">
              <a:lnSpc>
                <a:spcPct val="100000"/>
              </a:lnSpc>
              <a:spcBef>
                <a:spcPts val="1000"/>
              </a:spcBef>
              <a:spcAft>
                <a:spcPts val="0"/>
              </a:spcAft>
              <a:buSzPts val="3600"/>
              <a:buFont typeface="Times New Roman"/>
              <a:buChar char="•"/>
            </a:pPr>
            <a:r>
              <a:rPr lang="en-US" sz="3600">
                <a:latin typeface="Times New Roman"/>
                <a:ea typeface="Times New Roman"/>
                <a:cs typeface="Times New Roman"/>
                <a:sym typeface="Times New Roman"/>
              </a:rPr>
              <a:t>Denial of Service (DoS)</a:t>
            </a:r>
            <a:endParaRPr sz="3600">
              <a:latin typeface="Times New Roman"/>
              <a:ea typeface="Times New Roman"/>
              <a:cs typeface="Times New Roman"/>
              <a:sym typeface="Times New Roman"/>
            </a:endParaRPr>
          </a:p>
          <a:p>
            <a:pPr indent="0" lvl="0" marL="0" rtl="0">
              <a:lnSpc>
                <a:spcPct val="100000"/>
              </a:lnSpc>
              <a:spcBef>
                <a:spcPts val="2100"/>
              </a:spcBef>
              <a:spcAft>
                <a:spcPts val="0"/>
              </a:spcAft>
              <a:buNone/>
            </a:pPr>
            <a:r>
              <a:t/>
            </a:r>
            <a:endParaRPr sz="3600">
              <a:latin typeface="Times New Roman"/>
              <a:ea typeface="Times New Roman"/>
              <a:cs typeface="Times New Roman"/>
              <a:sym typeface="Times New Roman"/>
            </a:endParaRPr>
          </a:p>
          <a:p>
            <a:pPr indent="-457200" lvl="0" marL="457200" rtl="0">
              <a:lnSpc>
                <a:spcPct val="100000"/>
              </a:lnSpc>
              <a:spcBef>
                <a:spcPts val="2100"/>
              </a:spcBef>
              <a:spcAft>
                <a:spcPts val="0"/>
              </a:spcAft>
              <a:buSzPts val="3600"/>
              <a:buFont typeface="Times New Roman"/>
              <a:buChar char="•"/>
            </a:pPr>
            <a:r>
              <a:rPr lang="en-US" sz="3600">
                <a:latin typeface="Times New Roman"/>
                <a:ea typeface="Times New Roman"/>
                <a:cs typeface="Times New Roman"/>
                <a:sym typeface="Times New Roman"/>
              </a:rPr>
              <a:t>Replay Attack</a:t>
            </a:r>
            <a:endParaRPr sz="3600">
              <a:latin typeface="Times New Roman"/>
              <a:ea typeface="Times New Roman"/>
              <a:cs typeface="Times New Roman"/>
              <a:sym typeface="Times New Roman"/>
            </a:endParaRPr>
          </a:p>
          <a:p>
            <a:pPr indent="0" lvl="0" marL="0" rtl="0">
              <a:lnSpc>
                <a:spcPct val="100000"/>
              </a:lnSpc>
              <a:spcBef>
                <a:spcPts val="2100"/>
              </a:spcBef>
              <a:spcAft>
                <a:spcPts val="0"/>
              </a:spcAft>
              <a:buNone/>
            </a:pPr>
            <a:r>
              <a:t/>
            </a:r>
            <a:endParaRPr sz="3600">
              <a:latin typeface="Times New Roman"/>
              <a:ea typeface="Times New Roman"/>
              <a:cs typeface="Times New Roman"/>
              <a:sym typeface="Times New Roman"/>
            </a:endParaRPr>
          </a:p>
          <a:p>
            <a:pPr indent="-457200" lvl="0" marL="457200" rtl="0">
              <a:lnSpc>
                <a:spcPct val="100000"/>
              </a:lnSpc>
              <a:spcBef>
                <a:spcPts val="2100"/>
              </a:spcBef>
              <a:spcAft>
                <a:spcPts val="0"/>
              </a:spcAft>
              <a:buSzPts val="3600"/>
              <a:buFont typeface="Times New Roman"/>
              <a:buChar char="•"/>
            </a:pPr>
            <a:r>
              <a:rPr lang="en-US" sz="3600">
                <a:latin typeface="Times New Roman"/>
                <a:ea typeface="Times New Roman"/>
                <a:cs typeface="Times New Roman"/>
                <a:sym typeface="Times New Roman"/>
              </a:rPr>
              <a:t>Injection/Diagnostics Attack</a:t>
            </a:r>
            <a:endParaRPr sz="36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Shape 312"/>
          <p:cNvSpPr txBox="1"/>
          <p:nvPr>
            <p:ph type="title"/>
          </p:nvPr>
        </p:nvSpPr>
        <p:spPr>
          <a:xfrm>
            <a:off x="838200" y="365125"/>
            <a:ext cx="10515600" cy="1325700"/>
          </a:xfrm>
          <a:prstGeom prst="rect">
            <a:avLst/>
          </a:prstGeom>
        </p:spPr>
        <p:txBody>
          <a:bodyPr anchorCtr="0" anchor="ctr" bIns="121900" lIns="121900" spcFirstLastPara="1" rIns="121900" wrap="square" tIns="121900">
            <a:noAutofit/>
          </a:bodyPr>
          <a:lstStyle/>
          <a:p>
            <a:pPr indent="0" lvl="0" marL="0" algn="ctr">
              <a:spcBef>
                <a:spcPts val="0"/>
              </a:spcBef>
              <a:spcAft>
                <a:spcPts val="0"/>
              </a:spcAft>
              <a:buNone/>
            </a:pPr>
            <a:r>
              <a:rPr lang="en-US"/>
              <a:t>Encryption using AES</a:t>
            </a:r>
            <a:endParaRPr/>
          </a:p>
        </p:txBody>
      </p:sp>
      <p:sp>
        <p:nvSpPr>
          <p:cNvPr id="313" name="Shape 313"/>
          <p:cNvSpPr txBox="1"/>
          <p:nvPr>
            <p:ph idx="1" type="body"/>
          </p:nvPr>
        </p:nvSpPr>
        <p:spPr>
          <a:xfrm>
            <a:off x="838200" y="1825625"/>
            <a:ext cx="10515600" cy="4351200"/>
          </a:xfrm>
          <a:prstGeom prst="rect">
            <a:avLst/>
          </a:prstGeom>
        </p:spPr>
        <p:txBody>
          <a:bodyPr anchorCtr="0" anchor="t" bIns="121900" lIns="121900" spcFirstLastPara="1" rIns="121900" wrap="square" tIns="121900">
            <a:noAutofit/>
          </a:bodyPr>
          <a:lstStyle/>
          <a:p>
            <a:pPr indent="-342900" lvl="0" marL="457200" rtl="0">
              <a:lnSpc>
                <a:spcPct val="100000"/>
              </a:lnSpc>
              <a:spcBef>
                <a:spcPts val="1000"/>
              </a:spcBef>
              <a:spcAft>
                <a:spcPts val="0"/>
              </a:spcAft>
              <a:buSzPts val="1800"/>
              <a:buFont typeface="Times New Roman"/>
              <a:buChar char="•"/>
            </a:pPr>
            <a:r>
              <a:rPr lang="en-US" sz="1800">
                <a:latin typeface="Times New Roman"/>
                <a:ea typeface="Times New Roman"/>
                <a:cs typeface="Times New Roman"/>
                <a:sym typeface="Times New Roman"/>
              </a:rPr>
              <a:t>A replacement for DES was needed as its key size was too small. </a:t>
            </a:r>
            <a:endParaRPr sz="1800">
              <a:latin typeface="Times New Roman"/>
              <a:ea typeface="Times New Roman"/>
              <a:cs typeface="Times New Roman"/>
              <a:sym typeface="Times New Roman"/>
            </a:endParaRPr>
          </a:p>
          <a:p>
            <a:pPr indent="-342900" lvl="0" marL="457200" rtl="0">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With increasing computing power, it was considered vulnerable against exhaustive key search attack.</a:t>
            </a:r>
            <a:endParaRPr sz="1800">
              <a:latin typeface="Times New Roman"/>
              <a:ea typeface="Times New Roman"/>
              <a:cs typeface="Times New Roman"/>
              <a:sym typeface="Times New Roman"/>
            </a:endParaRPr>
          </a:p>
          <a:p>
            <a:pPr indent="-342900" lvl="0" marL="457200" rtl="0">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The features of AES are as follows −</a:t>
            </a:r>
            <a:endParaRPr sz="1800">
              <a:latin typeface="Times New Roman"/>
              <a:ea typeface="Times New Roman"/>
              <a:cs typeface="Times New Roman"/>
              <a:sym typeface="Times New Roman"/>
            </a:endParaRPr>
          </a:p>
          <a:p>
            <a:pPr indent="457200" lvl="0" marL="0" rtl="0">
              <a:lnSpc>
                <a:spcPct val="100000"/>
              </a:lnSpc>
              <a:spcBef>
                <a:spcPts val="2100"/>
              </a:spcBef>
              <a:spcAft>
                <a:spcPts val="0"/>
              </a:spcAft>
              <a:buNone/>
            </a:pPr>
            <a:r>
              <a:rPr lang="en-US" sz="1800">
                <a:latin typeface="Times New Roman"/>
                <a:ea typeface="Times New Roman"/>
                <a:cs typeface="Times New Roman"/>
                <a:sym typeface="Times New Roman"/>
              </a:rPr>
              <a:t>1) Symmetric key symmetric block cipher</a:t>
            </a:r>
            <a:endParaRPr sz="1800">
              <a:latin typeface="Times New Roman"/>
              <a:ea typeface="Times New Roman"/>
              <a:cs typeface="Times New Roman"/>
              <a:sym typeface="Times New Roman"/>
            </a:endParaRPr>
          </a:p>
          <a:p>
            <a:pPr indent="457200" lvl="0" marL="0" rtl="0">
              <a:lnSpc>
                <a:spcPct val="100000"/>
              </a:lnSpc>
              <a:spcBef>
                <a:spcPts val="2100"/>
              </a:spcBef>
              <a:spcAft>
                <a:spcPts val="0"/>
              </a:spcAft>
              <a:buNone/>
            </a:pPr>
            <a:r>
              <a:rPr lang="en-US" sz="1800">
                <a:latin typeface="Times New Roman"/>
                <a:ea typeface="Times New Roman"/>
                <a:cs typeface="Times New Roman"/>
                <a:sym typeface="Times New Roman"/>
              </a:rPr>
              <a:t>2) 128-bit data, 128/192/256-bit keys</a:t>
            </a:r>
            <a:endParaRPr sz="1800">
              <a:latin typeface="Times New Roman"/>
              <a:ea typeface="Times New Roman"/>
              <a:cs typeface="Times New Roman"/>
              <a:sym typeface="Times New Roman"/>
            </a:endParaRPr>
          </a:p>
          <a:p>
            <a:pPr indent="457200" lvl="0" marL="0" rtl="0">
              <a:lnSpc>
                <a:spcPct val="100000"/>
              </a:lnSpc>
              <a:spcBef>
                <a:spcPts val="2100"/>
              </a:spcBef>
              <a:spcAft>
                <a:spcPts val="0"/>
              </a:spcAft>
              <a:buNone/>
            </a:pPr>
            <a:r>
              <a:rPr lang="en-US" sz="1800">
                <a:latin typeface="Times New Roman"/>
                <a:ea typeface="Times New Roman"/>
                <a:cs typeface="Times New Roman"/>
                <a:sym typeface="Times New Roman"/>
              </a:rPr>
              <a:t>3) Stronger and faster than Triple-DES</a:t>
            </a:r>
            <a:endParaRPr sz="1800">
              <a:latin typeface="Times New Roman"/>
              <a:ea typeface="Times New Roman"/>
              <a:cs typeface="Times New Roman"/>
              <a:sym typeface="Times New Roman"/>
            </a:endParaRPr>
          </a:p>
          <a:p>
            <a:pPr indent="457200" lvl="0" marL="0" rtl="0">
              <a:lnSpc>
                <a:spcPct val="100000"/>
              </a:lnSpc>
              <a:spcBef>
                <a:spcPts val="2100"/>
              </a:spcBef>
              <a:spcAft>
                <a:spcPts val="0"/>
              </a:spcAft>
              <a:buNone/>
            </a:pPr>
            <a:r>
              <a:rPr lang="en-US" sz="1800">
                <a:latin typeface="Times New Roman"/>
                <a:ea typeface="Times New Roman"/>
                <a:cs typeface="Times New Roman"/>
                <a:sym typeface="Times New Roman"/>
              </a:rPr>
              <a:t>4) Provide full specification and design details</a:t>
            </a:r>
            <a:endParaRPr sz="1800">
              <a:latin typeface="Times New Roman"/>
              <a:ea typeface="Times New Roman"/>
              <a:cs typeface="Times New Roman"/>
              <a:sym typeface="Times New Roman"/>
            </a:endParaRPr>
          </a:p>
          <a:p>
            <a:pPr indent="457200" lvl="0" marL="0" rtl="0">
              <a:lnSpc>
                <a:spcPct val="100000"/>
              </a:lnSpc>
              <a:spcBef>
                <a:spcPts val="2100"/>
              </a:spcBef>
              <a:spcAft>
                <a:spcPts val="0"/>
              </a:spcAft>
              <a:buNone/>
            </a:pPr>
            <a:r>
              <a:rPr lang="en-US" sz="1800">
                <a:latin typeface="Times New Roman"/>
                <a:ea typeface="Times New Roman"/>
                <a:cs typeface="Times New Roman"/>
                <a:sym typeface="Times New Roman"/>
              </a:rPr>
              <a:t>5) Software implementable in C and Java</a:t>
            </a:r>
            <a:endParaRPr sz="1800">
              <a:highlight>
                <a:srgbClr val="FFFFFF"/>
              </a:highlight>
              <a:latin typeface="Times New Roman"/>
              <a:ea typeface="Times New Roman"/>
              <a:cs typeface="Times New Roman"/>
              <a:sym typeface="Times New Roman"/>
            </a:endParaRPr>
          </a:p>
          <a:p>
            <a:pPr indent="0" lvl="0" marL="0">
              <a:lnSpc>
                <a:spcPct val="100000"/>
              </a:lnSpc>
              <a:spcBef>
                <a:spcPts val="2100"/>
              </a:spcBef>
              <a:spcAft>
                <a:spcPts val="2100"/>
              </a:spcAft>
              <a:buNone/>
            </a:pPr>
            <a:r>
              <a:t/>
            </a:r>
            <a:endParaRPr sz="2400">
              <a:highlight>
                <a:srgbClr val="FFFFFF"/>
              </a:highlight>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Shape 319"/>
          <p:cNvSpPr txBox="1"/>
          <p:nvPr>
            <p:ph type="title"/>
          </p:nvPr>
        </p:nvSpPr>
        <p:spPr>
          <a:xfrm>
            <a:off x="838200" y="365125"/>
            <a:ext cx="10515600" cy="1325700"/>
          </a:xfrm>
          <a:prstGeom prst="rect">
            <a:avLst/>
          </a:prstGeom>
        </p:spPr>
        <p:txBody>
          <a:bodyPr anchorCtr="0" anchor="ctr" bIns="121900" lIns="121900" spcFirstLastPara="1" rIns="121900" wrap="square" tIns="121900">
            <a:noAutofit/>
          </a:bodyPr>
          <a:lstStyle/>
          <a:p>
            <a:pPr indent="0" lvl="0" marL="0" algn="ctr">
              <a:spcBef>
                <a:spcPts val="0"/>
              </a:spcBef>
              <a:spcAft>
                <a:spcPts val="0"/>
              </a:spcAft>
              <a:buNone/>
            </a:pPr>
            <a:r>
              <a:rPr lang="en-US"/>
              <a:t>Working</a:t>
            </a:r>
            <a:endParaRPr/>
          </a:p>
        </p:txBody>
      </p:sp>
      <p:sp>
        <p:nvSpPr>
          <p:cNvPr id="320" name="Shape 320"/>
          <p:cNvSpPr txBox="1"/>
          <p:nvPr>
            <p:ph idx="1" type="body"/>
          </p:nvPr>
        </p:nvSpPr>
        <p:spPr>
          <a:xfrm>
            <a:off x="838200" y="1825625"/>
            <a:ext cx="10515600" cy="4351200"/>
          </a:xfrm>
          <a:prstGeom prst="rect">
            <a:avLst/>
          </a:prstGeom>
        </p:spPr>
        <p:txBody>
          <a:bodyPr anchorCtr="0" anchor="t" bIns="121900" lIns="121900" spcFirstLastPara="1" rIns="121900" wrap="square" tIns="121900">
            <a:noAutofit/>
          </a:bodyPr>
          <a:lstStyle/>
          <a:p>
            <a:pPr indent="-406400" lvl="0" marL="457200">
              <a:spcBef>
                <a:spcPts val="1000"/>
              </a:spcBef>
              <a:spcAft>
                <a:spcPts val="0"/>
              </a:spcAft>
              <a:buSzPts val="2800"/>
              <a:buFont typeface="Times New Roman"/>
              <a:buChar char="•"/>
            </a:pPr>
            <a:r>
              <a:rPr lang="en-US">
                <a:latin typeface="Times New Roman"/>
                <a:ea typeface="Times New Roman"/>
                <a:cs typeface="Times New Roman"/>
                <a:sym typeface="Times New Roman"/>
              </a:rPr>
              <a:t>A packet in CAN bus consists of 8 bytes ie 64 bits whereas AES uses 128 bit blocks for encryption and decryption.</a:t>
            </a:r>
            <a:endParaRPr>
              <a:latin typeface="Times New Roman"/>
              <a:ea typeface="Times New Roman"/>
              <a:cs typeface="Times New Roman"/>
              <a:sym typeface="Times New Roman"/>
            </a:endParaRPr>
          </a:p>
          <a:p>
            <a:pPr indent="-406400" lvl="0" marL="457200">
              <a:spcBef>
                <a:spcPts val="0"/>
              </a:spcBef>
              <a:spcAft>
                <a:spcPts val="0"/>
              </a:spcAft>
              <a:buSzPts val="2800"/>
              <a:buFont typeface="Times New Roman"/>
              <a:buChar char="•"/>
            </a:pPr>
            <a:r>
              <a:rPr lang="en-US">
                <a:latin typeface="Times New Roman"/>
                <a:ea typeface="Times New Roman"/>
                <a:cs typeface="Times New Roman"/>
                <a:sym typeface="Times New Roman"/>
              </a:rPr>
              <a:t>Hence 8 bytes of 0s are padded to the original packet</a:t>
            </a:r>
            <a:endParaRPr>
              <a:latin typeface="Times New Roman"/>
              <a:ea typeface="Times New Roman"/>
              <a:cs typeface="Times New Roman"/>
              <a:sym typeface="Times New Roman"/>
            </a:endParaRPr>
          </a:p>
          <a:p>
            <a:pPr indent="-406400" lvl="0" marL="457200">
              <a:spcBef>
                <a:spcPts val="0"/>
              </a:spcBef>
              <a:spcAft>
                <a:spcPts val="0"/>
              </a:spcAft>
              <a:buSzPts val="2800"/>
              <a:buFont typeface="Times New Roman"/>
              <a:buChar char="•"/>
            </a:pPr>
            <a:r>
              <a:rPr lang="en-US">
                <a:latin typeface="Times New Roman"/>
                <a:ea typeface="Times New Roman"/>
                <a:cs typeface="Times New Roman"/>
                <a:sym typeface="Times New Roman"/>
              </a:rPr>
              <a:t>A key, which is shared between the sender and receiver, is used for both e</a:t>
            </a:r>
            <a:r>
              <a:rPr lang="en-US">
                <a:latin typeface="Times New Roman"/>
                <a:ea typeface="Times New Roman"/>
                <a:cs typeface="Times New Roman"/>
                <a:sym typeface="Times New Roman"/>
              </a:rPr>
              <a:t>ncryption and decryption.</a:t>
            </a:r>
            <a:endParaRPr>
              <a:latin typeface="Times New Roman"/>
              <a:ea typeface="Times New Roman"/>
              <a:cs typeface="Times New Roman"/>
              <a:sym typeface="Times New Roman"/>
            </a:endParaRPr>
          </a:p>
          <a:p>
            <a:pPr indent="-406400" lvl="0" marL="457200">
              <a:spcBef>
                <a:spcPts val="0"/>
              </a:spcBef>
              <a:spcAft>
                <a:spcPts val="0"/>
              </a:spcAft>
              <a:buSzPts val="2800"/>
              <a:buFont typeface="Times New Roman"/>
              <a:buChar char="•"/>
            </a:pPr>
            <a:r>
              <a:rPr lang="en-US">
                <a:latin typeface="Times New Roman"/>
                <a:ea typeface="Times New Roman"/>
                <a:cs typeface="Times New Roman"/>
                <a:sym typeface="Times New Roman"/>
              </a:rPr>
              <a:t>The encrypted data is presented as 128 bits which are then sent as two packets to the receiver.</a:t>
            </a:r>
            <a:endParaRPr>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Shape 326"/>
          <p:cNvSpPr txBox="1"/>
          <p:nvPr>
            <p:ph type="title"/>
          </p:nvPr>
        </p:nvSpPr>
        <p:spPr>
          <a:xfrm>
            <a:off x="838200" y="365125"/>
            <a:ext cx="10515600" cy="1325700"/>
          </a:xfrm>
          <a:prstGeom prst="rect">
            <a:avLst/>
          </a:prstGeom>
        </p:spPr>
        <p:txBody>
          <a:bodyPr anchorCtr="0" anchor="ctr" bIns="121900" lIns="121900" spcFirstLastPara="1" rIns="121900" wrap="square" tIns="121900">
            <a:noAutofit/>
          </a:bodyPr>
          <a:lstStyle/>
          <a:p>
            <a:pPr indent="0" lvl="0" marL="0">
              <a:spcBef>
                <a:spcPts val="0"/>
              </a:spcBef>
              <a:spcAft>
                <a:spcPts val="0"/>
              </a:spcAft>
              <a:buNone/>
            </a:pPr>
            <a:r>
              <a:t/>
            </a:r>
            <a:endParaRPr/>
          </a:p>
        </p:txBody>
      </p:sp>
      <p:sp>
        <p:nvSpPr>
          <p:cNvPr id="327" name="Shape 327"/>
          <p:cNvSpPr txBox="1"/>
          <p:nvPr>
            <p:ph idx="1" type="body"/>
          </p:nvPr>
        </p:nvSpPr>
        <p:spPr>
          <a:xfrm>
            <a:off x="838200" y="1825625"/>
            <a:ext cx="10515600" cy="4351200"/>
          </a:xfrm>
          <a:prstGeom prst="rect">
            <a:avLst/>
          </a:prstGeom>
        </p:spPr>
        <p:txBody>
          <a:bodyPr anchorCtr="0" anchor="t" bIns="121900" lIns="121900" spcFirstLastPara="1" rIns="121900" wrap="square" tIns="121900">
            <a:noAutofit/>
          </a:bodyPr>
          <a:lstStyle/>
          <a:p>
            <a:pPr indent="-406400" lvl="0" marL="457200">
              <a:spcBef>
                <a:spcPts val="1000"/>
              </a:spcBef>
              <a:spcAft>
                <a:spcPts val="0"/>
              </a:spcAft>
              <a:buSzPts val="2800"/>
              <a:buFont typeface="Times New Roman"/>
              <a:buChar char="•"/>
            </a:pPr>
            <a:r>
              <a:rPr lang="en-US">
                <a:latin typeface="Times New Roman"/>
                <a:ea typeface="Times New Roman"/>
                <a:cs typeface="Times New Roman"/>
                <a:sym typeface="Times New Roman"/>
              </a:rPr>
              <a:t>At the receiver end, the encrypted packet is decrypted using the shared key.</a:t>
            </a:r>
            <a:endParaRPr>
              <a:latin typeface="Times New Roman"/>
              <a:ea typeface="Times New Roman"/>
              <a:cs typeface="Times New Roman"/>
              <a:sym typeface="Times New Roman"/>
            </a:endParaRPr>
          </a:p>
          <a:p>
            <a:pPr indent="-406400" lvl="0" marL="457200" rtl="0">
              <a:spcBef>
                <a:spcPts val="0"/>
              </a:spcBef>
              <a:spcAft>
                <a:spcPts val="0"/>
              </a:spcAft>
              <a:buSzPts val="2800"/>
              <a:buFont typeface="Times New Roman"/>
              <a:buChar char="•"/>
            </a:pPr>
            <a:r>
              <a:rPr lang="en-US">
                <a:latin typeface="Times New Roman"/>
                <a:ea typeface="Times New Roman"/>
                <a:cs typeface="Times New Roman"/>
                <a:sym typeface="Times New Roman"/>
              </a:rPr>
              <a:t>The right most 8 bytes are discarded (which is the padding) and the remaining 8 bytes represent the original data.</a:t>
            </a:r>
            <a:endParaRPr>
              <a:latin typeface="Times New Roman"/>
              <a:ea typeface="Times New Roman"/>
              <a:cs typeface="Times New Roman"/>
              <a:sym typeface="Times New Roman"/>
            </a:endParaRPr>
          </a:p>
          <a:p>
            <a:pPr indent="-406400" lvl="0" marL="457200">
              <a:spcBef>
                <a:spcPts val="0"/>
              </a:spcBef>
              <a:spcAft>
                <a:spcPts val="0"/>
              </a:spcAft>
              <a:buSzPts val="2800"/>
              <a:buFont typeface="Times New Roman"/>
              <a:buChar char="•"/>
            </a:pPr>
            <a:r>
              <a:rPr lang="en-US">
                <a:latin typeface="Times New Roman"/>
                <a:ea typeface="Times New Roman"/>
                <a:cs typeface="Times New Roman"/>
                <a:sym typeface="Times New Roman"/>
              </a:rPr>
              <a:t>Our analysis of the timing constraints due to AES show that encryption needs a time penalty of 1000 µs whereas the entire time duration of sending and receiving packet without any security is 12000 µs.</a:t>
            </a:r>
            <a:endParaRPr>
              <a:latin typeface="Times New Roman"/>
              <a:ea typeface="Times New Roman"/>
              <a:cs typeface="Times New Roman"/>
              <a:sym typeface="Times New Roman"/>
            </a:endParaRPr>
          </a:p>
          <a:p>
            <a:pPr indent="-50800" lvl="0" marL="228600" rtl="0">
              <a:spcBef>
                <a:spcPts val="2100"/>
              </a:spcBef>
              <a:spcAft>
                <a:spcPts val="2100"/>
              </a:spcAft>
              <a:buNone/>
            </a:pPr>
            <a:r>
              <a:t/>
            </a:r>
            <a:endParaRPr>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Shape 333"/>
          <p:cNvSpPr txBox="1"/>
          <p:nvPr>
            <p:ph type="title"/>
          </p:nvPr>
        </p:nvSpPr>
        <p:spPr>
          <a:xfrm>
            <a:off x="838200" y="365125"/>
            <a:ext cx="10515600" cy="1325700"/>
          </a:xfrm>
          <a:prstGeom prst="rect">
            <a:avLst/>
          </a:prstGeom>
        </p:spPr>
        <p:txBody>
          <a:bodyPr anchorCtr="0" anchor="ctr" bIns="121900" lIns="121900" spcFirstLastPara="1" rIns="121900" wrap="square" tIns="121900">
            <a:noAutofit/>
          </a:bodyPr>
          <a:lstStyle/>
          <a:p>
            <a:pPr indent="0" lvl="0" marL="0" algn="ctr">
              <a:spcBef>
                <a:spcPts val="0"/>
              </a:spcBef>
              <a:spcAft>
                <a:spcPts val="0"/>
              </a:spcAft>
              <a:buNone/>
            </a:pPr>
            <a:r>
              <a:rPr lang="en-US">
                <a:latin typeface="Times New Roman"/>
                <a:ea typeface="Times New Roman"/>
                <a:cs typeface="Times New Roman"/>
                <a:sym typeface="Times New Roman"/>
              </a:rPr>
              <a:t>Advantages of using AES</a:t>
            </a:r>
            <a:endParaRPr>
              <a:latin typeface="Times New Roman"/>
              <a:ea typeface="Times New Roman"/>
              <a:cs typeface="Times New Roman"/>
              <a:sym typeface="Times New Roman"/>
            </a:endParaRPr>
          </a:p>
        </p:txBody>
      </p:sp>
      <p:sp>
        <p:nvSpPr>
          <p:cNvPr id="334" name="Shape 334"/>
          <p:cNvSpPr txBox="1"/>
          <p:nvPr>
            <p:ph idx="1" type="body"/>
          </p:nvPr>
        </p:nvSpPr>
        <p:spPr>
          <a:xfrm>
            <a:off x="838200" y="1825625"/>
            <a:ext cx="10515600" cy="4351200"/>
          </a:xfrm>
          <a:prstGeom prst="rect">
            <a:avLst/>
          </a:prstGeom>
        </p:spPr>
        <p:txBody>
          <a:bodyPr anchorCtr="0" anchor="t" bIns="121900" lIns="121900" spcFirstLastPara="1" rIns="121900" wrap="square" tIns="121900">
            <a:noAutofit/>
          </a:bodyPr>
          <a:lstStyle/>
          <a:p>
            <a:pPr indent="-393700" lvl="0" marL="457200" rtl="0">
              <a:spcBef>
                <a:spcPts val="1000"/>
              </a:spcBef>
              <a:spcAft>
                <a:spcPts val="0"/>
              </a:spcAft>
              <a:buClr>
                <a:srgbClr val="FFFFFF"/>
              </a:buClr>
              <a:buSzPts val="2600"/>
              <a:buFont typeface="Times New Roman"/>
              <a:buChar char="•"/>
            </a:pPr>
            <a:r>
              <a:rPr lang="en-US" sz="2600">
                <a:solidFill>
                  <a:srgbClr val="FFFFFF"/>
                </a:solidFill>
                <a:highlight>
                  <a:srgbClr val="FFFFFF"/>
                </a:highlight>
                <a:latin typeface="Times New Roman"/>
                <a:ea typeface="Times New Roman"/>
                <a:cs typeface="Times New Roman"/>
                <a:sym typeface="Times New Roman"/>
              </a:rPr>
              <a:t>Till date, no practical cryptanalytic attacks against AES has been discovered. </a:t>
            </a:r>
            <a:endParaRPr sz="2600">
              <a:solidFill>
                <a:srgbClr val="FFFFFF"/>
              </a:solidFill>
              <a:highlight>
                <a:srgbClr val="FFFFFF"/>
              </a:highlight>
              <a:latin typeface="Times New Roman"/>
              <a:ea typeface="Times New Roman"/>
              <a:cs typeface="Times New Roman"/>
              <a:sym typeface="Times New Roman"/>
            </a:endParaRPr>
          </a:p>
          <a:p>
            <a:pPr indent="-393700" lvl="0" marL="457200" rtl="0">
              <a:spcBef>
                <a:spcPts val="0"/>
              </a:spcBef>
              <a:spcAft>
                <a:spcPts val="0"/>
              </a:spcAft>
              <a:buClr>
                <a:srgbClr val="FFFFFF"/>
              </a:buClr>
              <a:buSzPts val="2600"/>
              <a:buFont typeface="Times New Roman"/>
              <a:buChar char="•"/>
            </a:pPr>
            <a:r>
              <a:rPr lang="en-US" sz="2600">
                <a:solidFill>
                  <a:srgbClr val="FFFFFF"/>
                </a:solidFill>
                <a:highlight>
                  <a:srgbClr val="FFFFFF"/>
                </a:highlight>
                <a:latin typeface="Times New Roman"/>
                <a:ea typeface="Times New Roman"/>
                <a:cs typeface="Times New Roman"/>
                <a:sym typeface="Times New Roman"/>
              </a:rPr>
              <a:t>Additionally, AES has built-in flexibility of key length, which allows a degree of ‘future-proofing’ against progress in the ability to perform exhaustive key searches.</a:t>
            </a:r>
            <a:endParaRPr sz="2600">
              <a:solidFill>
                <a:srgbClr val="FFFFFF"/>
              </a:solidFill>
              <a:latin typeface="Times New Roman"/>
              <a:ea typeface="Times New Roman"/>
              <a:cs typeface="Times New Roman"/>
              <a:sym typeface="Times New Roman"/>
            </a:endParaRPr>
          </a:p>
          <a:p>
            <a:pPr indent="-393700" lvl="0" marL="457200" rtl="0">
              <a:spcBef>
                <a:spcPts val="0"/>
              </a:spcBef>
              <a:spcAft>
                <a:spcPts val="0"/>
              </a:spcAft>
              <a:buClr>
                <a:srgbClr val="333333"/>
              </a:buClr>
              <a:buSzPts val="2600"/>
              <a:buFont typeface="Times New Roman"/>
              <a:buChar char="•"/>
            </a:pPr>
            <a:r>
              <a:rPr lang="en-US" sz="2600">
                <a:solidFill>
                  <a:srgbClr val="333333"/>
                </a:solidFill>
                <a:latin typeface="Times New Roman"/>
                <a:ea typeface="Times New Roman"/>
                <a:cs typeface="Times New Roman"/>
                <a:sym typeface="Times New Roman"/>
              </a:rPr>
              <a:t>AES is one of the fastest encryption techniques in both hardware and software, which needs to be the most important criteria for CAN bus.</a:t>
            </a:r>
            <a:endParaRPr sz="2600">
              <a:solidFill>
                <a:srgbClr val="333333"/>
              </a:solidFill>
              <a:latin typeface="Times New Roman"/>
              <a:ea typeface="Times New Roman"/>
              <a:cs typeface="Times New Roman"/>
              <a:sym typeface="Times New Roman"/>
            </a:endParaRPr>
          </a:p>
          <a:p>
            <a:pPr indent="0" lvl="0" marL="0">
              <a:spcBef>
                <a:spcPts val="2100"/>
              </a:spcBef>
              <a:spcAft>
                <a:spcPts val="2100"/>
              </a:spcAft>
              <a:buNone/>
            </a:pPr>
            <a:r>
              <a:t/>
            </a:r>
            <a:endParaRPr sz="2600">
              <a:highlight>
                <a:srgbClr val="FFFFFF"/>
              </a:highlight>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Shape 340"/>
          <p:cNvSpPr txBox="1"/>
          <p:nvPr>
            <p:ph type="title"/>
          </p:nvPr>
        </p:nvSpPr>
        <p:spPr>
          <a:xfrm>
            <a:off x="240925" y="172400"/>
            <a:ext cx="11112900" cy="1325700"/>
          </a:xfrm>
          <a:prstGeom prst="rect">
            <a:avLst/>
          </a:prstGeom>
        </p:spPr>
        <p:txBody>
          <a:bodyPr anchorCtr="0" anchor="ctr" bIns="121900" lIns="121900" spcFirstLastPara="1" rIns="121900" wrap="square" tIns="121900">
            <a:noAutofit/>
          </a:bodyPr>
          <a:lstStyle/>
          <a:p>
            <a:pPr indent="457200" lvl="0" marL="457200" rtl="0">
              <a:spcBef>
                <a:spcPts val="0"/>
              </a:spcBef>
              <a:spcAft>
                <a:spcPts val="0"/>
              </a:spcAft>
              <a:buNone/>
            </a:pPr>
            <a:r>
              <a:rPr lang="en-US" sz="3000">
                <a:latin typeface="Times New Roman"/>
                <a:ea typeface="Times New Roman"/>
                <a:cs typeface="Times New Roman"/>
                <a:sym typeface="Times New Roman"/>
              </a:rPr>
              <a:t>Encryption </a:t>
            </a:r>
            <a:r>
              <a:rPr lang="en-US" sz="3000">
                <a:latin typeface="Times New Roman"/>
                <a:ea typeface="Times New Roman"/>
                <a:cs typeface="Times New Roman"/>
                <a:sym typeface="Times New Roman"/>
              </a:rPr>
              <a:t>At Sender 					  Decryption At Receiver</a:t>
            </a:r>
            <a:endParaRPr sz="3000">
              <a:latin typeface="Times New Roman"/>
              <a:ea typeface="Times New Roman"/>
              <a:cs typeface="Times New Roman"/>
              <a:sym typeface="Times New Roman"/>
            </a:endParaRPr>
          </a:p>
        </p:txBody>
      </p:sp>
      <p:cxnSp>
        <p:nvCxnSpPr>
          <p:cNvPr id="341" name="Shape 341"/>
          <p:cNvCxnSpPr/>
          <p:nvPr/>
        </p:nvCxnSpPr>
        <p:spPr>
          <a:xfrm>
            <a:off x="5848050" y="88350"/>
            <a:ext cx="0" cy="6681300"/>
          </a:xfrm>
          <a:prstGeom prst="straightConnector1">
            <a:avLst/>
          </a:prstGeom>
          <a:noFill/>
          <a:ln cap="flat" cmpd="sng" w="9525">
            <a:solidFill>
              <a:schemeClr val="dk2"/>
            </a:solidFill>
            <a:prstDash val="solid"/>
            <a:round/>
            <a:headEnd len="med" w="med" type="none"/>
            <a:tailEnd len="med" w="med" type="none"/>
          </a:ln>
        </p:spPr>
      </p:cxnSp>
      <p:pic>
        <p:nvPicPr>
          <p:cNvPr descr="Screenshot (10).png" id="342" name="Shape 342"/>
          <p:cNvPicPr preferRelativeResize="0"/>
          <p:nvPr/>
        </p:nvPicPr>
        <p:blipFill rotWithShape="1">
          <a:blip r:embed="rId3">
            <a:alphaModFix/>
          </a:blip>
          <a:srcRect b="44292" l="0" r="72038" t="0"/>
          <a:stretch/>
        </p:blipFill>
        <p:spPr>
          <a:xfrm>
            <a:off x="337275" y="1381225"/>
            <a:ext cx="5351525" cy="5279151"/>
          </a:xfrm>
          <a:prstGeom prst="rect">
            <a:avLst/>
          </a:prstGeom>
          <a:noFill/>
          <a:ln>
            <a:noFill/>
          </a:ln>
        </p:spPr>
      </p:pic>
      <p:pic>
        <p:nvPicPr>
          <p:cNvPr descr="Screenshot (11).png" id="343" name="Shape 343"/>
          <p:cNvPicPr preferRelativeResize="0"/>
          <p:nvPr/>
        </p:nvPicPr>
        <p:blipFill rotWithShape="1">
          <a:blip r:embed="rId4">
            <a:alphaModFix/>
          </a:blip>
          <a:srcRect b="41513" l="0" r="70479" t="0"/>
          <a:stretch/>
        </p:blipFill>
        <p:spPr>
          <a:xfrm>
            <a:off x="6103900" y="1402938"/>
            <a:ext cx="6022848" cy="52357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Shape 349"/>
          <p:cNvSpPr txBox="1"/>
          <p:nvPr>
            <p:ph type="title"/>
          </p:nvPr>
        </p:nvSpPr>
        <p:spPr>
          <a:xfrm>
            <a:off x="838200" y="365125"/>
            <a:ext cx="10515600" cy="1325700"/>
          </a:xfrm>
          <a:prstGeom prst="rect">
            <a:avLst/>
          </a:prstGeom>
        </p:spPr>
        <p:txBody>
          <a:bodyPr anchorCtr="0" anchor="ctr" bIns="121900" lIns="121900" spcFirstLastPara="1" rIns="121900" wrap="square" tIns="121900">
            <a:noAutofit/>
          </a:bodyPr>
          <a:lstStyle/>
          <a:p>
            <a:pPr indent="0" lvl="0" marL="0" algn="ctr">
              <a:spcBef>
                <a:spcPts val="0"/>
              </a:spcBef>
              <a:spcAft>
                <a:spcPts val="0"/>
              </a:spcAft>
              <a:buNone/>
            </a:pPr>
            <a:r>
              <a:rPr lang="en-US">
                <a:latin typeface="Times New Roman"/>
                <a:ea typeface="Times New Roman"/>
                <a:cs typeface="Times New Roman"/>
                <a:sym typeface="Times New Roman"/>
              </a:rPr>
              <a:t>Authentication Scheme</a:t>
            </a:r>
            <a:endParaRPr>
              <a:latin typeface="Times New Roman"/>
              <a:ea typeface="Times New Roman"/>
              <a:cs typeface="Times New Roman"/>
              <a:sym typeface="Times New Roman"/>
            </a:endParaRPr>
          </a:p>
        </p:txBody>
      </p:sp>
      <p:sp>
        <p:nvSpPr>
          <p:cNvPr id="350" name="Shape 350"/>
          <p:cNvSpPr txBox="1"/>
          <p:nvPr>
            <p:ph idx="1" type="body"/>
          </p:nvPr>
        </p:nvSpPr>
        <p:spPr>
          <a:xfrm>
            <a:off x="838200" y="1825625"/>
            <a:ext cx="10515600" cy="4351200"/>
          </a:xfrm>
          <a:prstGeom prst="rect">
            <a:avLst/>
          </a:prstGeom>
        </p:spPr>
        <p:txBody>
          <a:bodyPr anchorCtr="0" anchor="t" bIns="121900" lIns="121900" spcFirstLastPara="1" rIns="121900" wrap="square" tIns="121900">
            <a:noAutofit/>
          </a:bodyPr>
          <a:lstStyle/>
          <a:p>
            <a:pPr indent="-406400" lvl="0" marL="457200" rtl="0">
              <a:spcBef>
                <a:spcPts val="1000"/>
              </a:spcBef>
              <a:spcAft>
                <a:spcPts val="0"/>
              </a:spcAft>
              <a:buSzPts val="2800"/>
              <a:buChar char="•"/>
            </a:pPr>
            <a:r>
              <a:rPr lang="en-US">
                <a:latin typeface="Times New Roman"/>
                <a:ea typeface="Times New Roman"/>
                <a:cs typeface="Times New Roman"/>
                <a:sym typeface="Times New Roman"/>
              </a:rPr>
              <a:t>Authentication through </a:t>
            </a:r>
            <a:r>
              <a:rPr b="1" lang="en-US">
                <a:latin typeface="Times New Roman"/>
                <a:ea typeface="Times New Roman"/>
                <a:cs typeface="Times New Roman"/>
                <a:sym typeface="Times New Roman"/>
              </a:rPr>
              <a:t>Random Keys</a:t>
            </a:r>
            <a:endParaRPr b="1">
              <a:latin typeface="Times New Roman"/>
              <a:ea typeface="Times New Roman"/>
              <a:cs typeface="Times New Roman"/>
              <a:sym typeface="Times New Roman"/>
            </a:endParaRPr>
          </a:p>
          <a:p>
            <a:pPr indent="-406400" lvl="0" marL="457200" rtl="0">
              <a:spcBef>
                <a:spcPts val="0"/>
              </a:spcBef>
              <a:spcAft>
                <a:spcPts val="0"/>
              </a:spcAft>
              <a:buSzPts val="2800"/>
              <a:buChar char="•"/>
            </a:pPr>
            <a:r>
              <a:rPr lang="en-US">
                <a:latin typeface="Times New Roman"/>
                <a:ea typeface="Times New Roman"/>
                <a:cs typeface="Times New Roman"/>
                <a:sym typeface="Times New Roman"/>
              </a:rPr>
              <a:t>One </a:t>
            </a:r>
            <a:r>
              <a:rPr b="1" lang="en-US">
                <a:latin typeface="Times New Roman"/>
                <a:ea typeface="Times New Roman"/>
                <a:cs typeface="Times New Roman"/>
                <a:sym typeface="Times New Roman"/>
              </a:rPr>
              <a:t>Master </a:t>
            </a:r>
            <a:r>
              <a:rPr lang="en-US">
                <a:latin typeface="Times New Roman"/>
                <a:ea typeface="Times New Roman"/>
                <a:cs typeface="Times New Roman"/>
                <a:sym typeface="Times New Roman"/>
              </a:rPr>
              <a:t>Controller</a:t>
            </a:r>
            <a:endParaRPr>
              <a:latin typeface="Times New Roman"/>
              <a:ea typeface="Times New Roman"/>
              <a:cs typeface="Times New Roman"/>
              <a:sym typeface="Times New Roman"/>
            </a:endParaRPr>
          </a:p>
          <a:p>
            <a:pPr indent="-406400" lvl="0" marL="457200" rtl="0">
              <a:spcBef>
                <a:spcPts val="0"/>
              </a:spcBef>
              <a:spcAft>
                <a:spcPts val="0"/>
              </a:spcAft>
              <a:buSzPts val="2800"/>
              <a:buChar char="•"/>
            </a:pPr>
            <a:r>
              <a:rPr lang="en-US">
                <a:latin typeface="Times New Roman"/>
                <a:ea typeface="Times New Roman"/>
                <a:cs typeface="Times New Roman"/>
                <a:sym typeface="Times New Roman"/>
              </a:rPr>
              <a:t>Every authorized device will have a variable named </a:t>
            </a:r>
            <a:r>
              <a:rPr b="1" lang="en-US">
                <a:latin typeface="Times New Roman"/>
                <a:ea typeface="Times New Roman"/>
                <a:cs typeface="Times New Roman"/>
                <a:sym typeface="Times New Roman"/>
              </a:rPr>
              <a:t>‘nonce’</a:t>
            </a:r>
            <a:endParaRPr b="1">
              <a:latin typeface="Times New Roman"/>
              <a:ea typeface="Times New Roman"/>
              <a:cs typeface="Times New Roman"/>
              <a:sym typeface="Times New Roman"/>
            </a:endParaRPr>
          </a:p>
          <a:p>
            <a:pPr indent="-406400" lvl="0" marL="457200" rtl="0">
              <a:spcBef>
                <a:spcPts val="0"/>
              </a:spcBef>
              <a:spcAft>
                <a:spcPts val="0"/>
              </a:spcAft>
              <a:buSzPts val="2800"/>
              <a:buFont typeface="Times New Roman"/>
              <a:buChar char="•"/>
            </a:pPr>
            <a:r>
              <a:rPr lang="en-US">
                <a:latin typeface="Times New Roman"/>
                <a:ea typeface="Times New Roman"/>
                <a:cs typeface="Times New Roman"/>
                <a:sym typeface="Times New Roman"/>
              </a:rPr>
              <a:t>nonce acts as a shared key</a:t>
            </a:r>
            <a:endParaRPr>
              <a:latin typeface="Times New Roman"/>
              <a:ea typeface="Times New Roman"/>
              <a:cs typeface="Times New Roman"/>
              <a:sym typeface="Times New Roman"/>
            </a:endParaRPr>
          </a:p>
          <a:p>
            <a:pPr indent="0" lvl="0" marL="0" rtl="0">
              <a:spcBef>
                <a:spcPts val="2100"/>
              </a:spcBef>
              <a:spcAft>
                <a:spcPts val="0"/>
              </a:spcAft>
              <a:buNone/>
            </a:pPr>
            <a:r>
              <a:rPr lang="en-US">
                <a:latin typeface="Times New Roman"/>
                <a:ea typeface="Times New Roman"/>
                <a:cs typeface="Times New Roman"/>
                <a:sym typeface="Times New Roman"/>
              </a:rPr>
              <a:t>Assumption:</a:t>
            </a:r>
            <a:endParaRPr>
              <a:latin typeface="Times New Roman"/>
              <a:ea typeface="Times New Roman"/>
              <a:cs typeface="Times New Roman"/>
              <a:sym typeface="Times New Roman"/>
            </a:endParaRPr>
          </a:p>
          <a:p>
            <a:pPr indent="-406400" lvl="0" marL="457200">
              <a:spcBef>
                <a:spcPts val="2100"/>
              </a:spcBef>
              <a:spcAft>
                <a:spcPts val="0"/>
              </a:spcAft>
              <a:buSzPts val="2800"/>
              <a:buChar char="•"/>
            </a:pPr>
            <a:r>
              <a:rPr lang="en-US">
                <a:latin typeface="Times New Roman"/>
                <a:ea typeface="Times New Roman"/>
                <a:cs typeface="Times New Roman"/>
                <a:sym typeface="Times New Roman"/>
              </a:rPr>
              <a:t>During init</a:t>
            </a:r>
            <a:r>
              <a:rPr lang="en-US">
                <a:latin typeface="Times New Roman"/>
                <a:ea typeface="Times New Roman"/>
                <a:cs typeface="Times New Roman"/>
                <a:sym typeface="Times New Roman"/>
              </a:rPr>
              <a:t>ialization </a:t>
            </a:r>
            <a:r>
              <a:rPr b="1" lang="en-US">
                <a:latin typeface="Times New Roman"/>
                <a:ea typeface="Times New Roman"/>
                <a:cs typeface="Times New Roman"/>
                <a:sym typeface="Times New Roman"/>
              </a:rPr>
              <a:t>only authorized devices</a:t>
            </a:r>
            <a:r>
              <a:rPr lang="en-US">
                <a:latin typeface="Times New Roman"/>
                <a:ea typeface="Times New Roman"/>
                <a:cs typeface="Times New Roman"/>
                <a:sym typeface="Times New Roman"/>
              </a:rPr>
              <a:t> are connected</a:t>
            </a:r>
            <a:endParaRPr>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Shape 356"/>
          <p:cNvSpPr txBox="1"/>
          <p:nvPr>
            <p:ph type="title"/>
          </p:nvPr>
        </p:nvSpPr>
        <p:spPr>
          <a:xfrm>
            <a:off x="838200" y="365125"/>
            <a:ext cx="10515600" cy="1325700"/>
          </a:xfrm>
          <a:prstGeom prst="rect">
            <a:avLst/>
          </a:prstGeom>
        </p:spPr>
        <p:txBody>
          <a:bodyPr anchorCtr="0" anchor="ctr" bIns="121900" lIns="121900" spcFirstLastPara="1" rIns="121900" wrap="square" tIns="121900">
            <a:noAutofit/>
          </a:bodyPr>
          <a:lstStyle/>
          <a:p>
            <a:pPr indent="0" lvl="0" marL="0" algn="ctr">
              <a:spcBef>
                <a:spcPts val="0"/>
              </a:spcBef>
              <a:spcAft>
                <a:spcPts val="0"/>
              </a:spcAft>
              <a:buClr>
                <a:srgbClr val="000000"/>
              </a:buClr>
              <a:buSzPts val="1100"/>
              <a:buFont typeface="Arial"/>
              <a:buNone/>
            </a:pPr>
            <a:r>
              <a:rPr lang="en-US">
                <a:latin typeface="Times New Roman"/>
                <a:ea typeface="Times New Roman"/>
                <a:cs typeface="Times New Roman"/>
                <a:sym typeface="Times New Roman"/>
              </a:rPr>
              <a:t>Initialization</a:t>
            </a:r>
            <a:endParaRPr>
              <a:latin typeface="Times New Roman"/>
              <a:ea typeface="Times New Roman"/>
              <a:cs typeface="Times New Roman"/>
              <a:sym typeface="Times New Roman"/>
            </a:endParaRPr>
          </a:p>
        </p:txBody>
      </p:sp>
      <p:sp>
        <p:nvSpPr>
          <p:cNvPr id="357" name="Shape 357"/>
          <p:cNvSpPr txBox="1"/>
          <p:nvPr>
            <p:ph idx="1" type="body"/>
          </p:nvPr>
        </p:nvSpPr>
        <p:spPr>
          <a:xfrm>
            <a:off x="838200" y="1825625"/>
            <a:ext cx="10515600" cy="4351200"/>
          </a:xfrm>
          <a:prstGeom prst="rect">
            <a:avLst/>
          </a:prstGeom>
        </p:spPr>
        <p:txBody>
          <a:bodyPr anchorCtr="0" anchor="t" bIns="121900" lIns="121900" spcFirstLastPara="1" rIns="121900" wrap="square" tIns="121900">
            <a:noAutofit/>
          </a:bodyPr>
          <a:lstStyle/>
          <a:p>
            <a:pPr indent="-406400" lvl="0" marL="457200" rtl="0">
              <a:spcBef>
                <a:spcPts val="1000"/>
              </a:spcBef>
              <a:spcAft>
                <a:spcPts val="0"/>
              </a:spcAft>
              <a:buSzPts val="2800"/>
              <a:buChar char="•"/>
            </a:pPr>
            <a:r>
              <a:rPr lang="en-US">
                <a:latin typeface="Times New Roman"/>
                <a:ea typeface="Times New Roman"/>
                <a:cs typeface="Times New Roman"/>
                <a:sym typeface="Times New Roman"/>
              </a:rPr>
              <a:t>The master node broadcasts a setup data frame containing a randomly generated nonce</a:t>
            </a:r>
            <a:endParaRPr>
              <a:latin typeface="Times New Roman"/>
              <a:ea typeface="Times New Roman"/>
              <a:cs typeface="Times New Roman"/>
              <a:sym typeface="Times New Roman"/>
            </a:endParaRPr>
          </a:p>
          <a:p>
            <a:pPr indent="-406400" lvl="0" marL="457200" rtl="0">
              <a:spcBef>
                <a:spcPts val="0"/>
              </a:spcBef>
              <a:spcAft>
                <a:spcPts val="0"/>
              </a:spcAft>
              <a:buSzPts val="2800"/>
              <a:buFont typeface="Times New Roman"/>
              <a:buChar char="•"/>
            </a:pPr>
            <a:r>
              <a:rPr lang="en-US">
                <a:latin typeface="Times New Roman"/>
                <a:ea typeface="Times New Roman"/>
                <a:cs typeface="Times New Roman"/>
                <a:sym typeface="Times New Roman"/>
              </a:rPr>
              <a:t>This nonce is received and stored by all the devices connected to the CAN bus</a:t>
            </a:r>
            <a:endParaRPr>
              <a:latin typeface="Times New Roman"/>
              <a:ea typeface="Times New Roman"/>
              <a:cs typeface="Times New Roman"/>
              <a:sym typeface="Times New Roman"/>
            </a:endParaRPr>
          </a:p>
          <a:p>
            <a:pPr indent="0" lvl="0" marL="0">
              <a:spcBef>
                <a:spcPts val="2100"/>
              </a:spcBef>
              <a:spcAft>
                <a:spcPts val="2100"/>
              </a:spcAft>
              <a:buNone/>
            </a:pPr>
            <a:r>
              <a:t/>
            </a:r>
            <a:endParaRPr>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Shape 363"/>
          <p:cNvSpPr txBox="1"/>
          <p:nvPr>
            <p:ph type="title"/>
          </p:nvPr>
        </p:nvSpPr>
        <p:spPr>
          <a:xfrm>
            <a:off x="838200" y="365125"/>
            <a:ext cx="10515600" cy="1325700"/>
          </a:xfrm>
          <a:prstGeom prst="rect">
            <a:avLst/>
          </a:prstGeom>
        </p:spPr>
        <p:txBody>
          <a:bodyPr anchorCtr="0" anchor="ctr" bIns="121900" lIns="121900" spcFirstLastPara="1" rIns="121900" wrap="square" tIns="121900">
            <a:noAutofit/>
          </a:bodyPr>
          <a:lstStyle/>
          <a:p>
            <a:pPr indent="0" lvl="0" marL="0" algn="ctr">
              <a:spcBef>
                <a:spcPts val="0"/>
              </a:spcBef>
              <a:spcAft>
                <a:spcPts val="0"/>
              </a:spcAft>
              <a:buNone/>
            </a:pPr>
            <a:r>
              <a:rPr lang="en-US">
                <a:latin typeface="Times New Roman"/>
                <a:ea typeface="Times New Roman"/>
                <a:cs typeface="Times New Roman"/>
                <a:sym typeface="Times New Roman"/>
              </a:rPr>
              <a:t>Working</a:t>
            </a:r>
            <a:endParaRPr>
              <a:latin typeface="Times New Roman"/>
              <a:ea typeface="Times New Roman"/>
              <a:cs typeface="Times New Roman"/>
              <a:sym typeface="Times New Roman"/>
            </a:endParaRPr>
          </a:p>
        </p:txBody>
      </p:sp>
      <p:sp>
        <p:nvSpPr>
          <p:cNvPr id="364" name="Shape 364"/>
          <p:cNvSpPr txBox="1"/>
          <p:nvPr>
            <p:ph idx="1" type="body"/>
          </p:nvPr>
        </p:nvSpPr>
        <p:spPr>
          <a:xfrm>
            <a:off x="838200" y="1825625"/>
            <a:ext cx="10515600" cy="4351200"/>
          </a:xfrm>
          <a:prstGeom prst="rect">
            <a:avLst/>
          </a:prstGeom>
        </p:spPr>
        <p:txBody>
          <a:bodyPr anchorCtr="0" anchor="t" bIns="121900" lIns="121900" spcFirstLastPara="1" rIns="121900" wrap="square" tIns="121900">
            <a:noAutofit/>
          </a:bodyPr>
          <a:lstStyle/>
          <a:p>
            <a:pPr indent="-406400" lvl="0" marL="457200" rtl="0">
              <a:spcBef>
                <a:spcPts val="1000"/>
              </a:spcBef>
              <a:spcAft>
                <a:spcPts val="0"/>
              </a:spcAft>
              <a:buSzPts val="2800"/>
              <a:buFont typeface="Times New Roman"/>
              <a:buChar char="•"/>
            </a:pPr>
            <a:r>
              <a:rPr lang="en-US">
                <a:latin typeface="Times New Roman"/>
                <a:ea typeface="Times New Roman"/>
                <a:cs typeface="Times New Roman"/>
                <a:sym typeface="Times New Roman"/>
              </a:rPr>
              <a:t>The sending device will create an HMAC of the data along with the nonce as the key</a:t>
            </a:r>
            <a:endParaRPr>
              <a:latin typeface="Times New Roman"/>
              <a:ea typeface="Times New Roman"/>
              <a:cs typeface="Times New Roman"/>
              <a:sym typeface="Times New Roman"/>
            </a:endParaRPr>
          </a:p>
          <a:p>
            <a:pPr indent="-406400" lvl="0" marL="457200" rtl="0">
              <a:spcBef>
                <a:spcPts val="0"/>
              </a:spcBef>
              <a:spcAft>
                <a:spcPts val="0"/>
              </a:spcAft>
              <a:buSzPts val="2800"/>
              <a:buFont typeface="Times New Roman"/>
              <a:buChar char="•"/>
            </a:pPr>
            <a:r>
              <a:rPr lang="en-US">
                <a:latin typeface="Times New Roman"/>
                <a:ea typeface="Times New Roman"/>
                <a:cs typeface="Times New Roman"/>
                <a:sym typeface="Times New Roman"/>
              </a:rPr>
              <a:t>This HMAC would be attached to the data frame and broadcasted onto the CAN bus</a:t>
            </a:r>
            <a:endParaRPr>
              <a:latin typeface="Times New Roman"/>
              <a:ea typeface="Times New Roman"/>
              <a:cs typeface="Times New Roman"/>
              <a:sym typeface="Times New Roman"/>
            </a:endParaRPr>
          </a:p>
          <a:p>
            <a:pPr indent="-406400" lvl="0" marL="457200" rtl="0">
              <a:spcBef>
                <a:spcPts val="0"/>
              </a:spcBef>
              <a:spcAft>
                <a:spcPts val="0"/>
              </a:spcAft>
              <a:buSzPts val="2800"/>
              <a:buFont typeface="Times New Roman"/>
              <a:buChar char="•"/>
            </a:pPr>
            <a:r>
              <a:rPr lang="en-US">
                <a:latin typeface="Times New Roman"/>
                <a:ea typeface="Times New Roman"/>
                <a:cs typeface="Times New Roman"/>
                <a:sym typeface="Times New Roman"/>
              </a:rPr>
              <a:t>The receiving device will authenticate the data in the same way</a:t>
            </a:r>
            <a:endParaRPr>
              <a:latin typeface="Times New Roman"/>
              <a:ea typeface="Times New Roman"/>
              <a:cs typeface="Times New Roman"/>
              <a:sym typeface="Times New Roman"/>
            </a:endParaRPr>
          </a:p>
          <a:p>
            <a:pPr indent="-406400" lvl="0" marL="457200" rtl="0">
              <a:spcBef>
                <a:spcPts val="0"/>
              </a:spcBef>
              <a:spcAft>
                <a:spcPts val="0"/>
              </a:spcAft>
              <a:buSzPts val="2800"/>
              <a:buFont typeface="Times New Roman"/>
              <a:buChar char="•"/>
            </a:pPr>
            <a:r>
              <a:rPr lang="en-US">
                <a:latin typeface="Times New Roman"/>
                <a:ea typeface="Times New Roman"/>
                <a:cs typeface="Times New Roman"/>
                <a:sym typeface="Times New Roman"/>
              </a:rPr>
              <a:t>If the data frame is verified, the command is executed</a:t>
            </a:r>
            <a:endParaRPr>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Shape 370"/>
          <p:cNvSpPr txBox="1"/>
          <p:nvPr>
            <p:ph type="title"/>
          </p:nvPr>
        </p:nvSpPr>
        <p:spPr>
          <a:xfrm>
            <a:off x="838200" y="365125"/>
            <a:ext cx="10515600" cy="1325700"/>
          </a:xfrm>
          <a:prstGeom prst="rect">
            <a:avLst/>
          </a:prstGeom>
        </p:spPr>
        <p:txBody>
          <a:bodyPr anchorCtr="0" anchor="ctr" bIns="121900" lIns="121900" spcFirstLastPara="1" rIns="121900" wrap="square" tIns="121900">
            <a:noAutofit/>
          </a:bodyPr>
          <a:lstStyle/>
          <a:p>
            <a:pPr indent="0" lvl="0" marL="0" algn="ctr">
              <a:spcBef>
                <a:spcPts val="0"/>
              </a:spcBef>
              <a:spcAft>
                <a:spcPts val="0"/>
              </a:spcAft>
              <a:buNone/>
            </a:pPr>
            <a:r>
              <a:rPr lang="en-US">
                <a:latin typeface="Times New Roman"/>
                <a:ea typeface="Times New Roman"/>
                <a:cs typeface="Times New Roman"/>
                <a:sym typeface="Times New Roman"/>
              </a:rPr>
              <a:t>Random Key ‘nonce’</a:t>
            </a:r>
            <a:endParaRPr>
              <a:latin typeface="Times New Roman"/>
              <a:ea typeface="Times New Roman"/>
              <a:cs typeface="Times New Roman"/>
              <a:sym typeface="Times New Roman"/>
            </a:endParaRPr>
          </a:p>
        </p:txBody>
      </p:sp>
      <p:sp>
        <p:nvSpPr>
          <p:cNvPr id="371" name="Shape 371"/>
          <p:cNvSpPr txBox="1"/>
          <p:nvPr>
            <p:ph idx="1" type="body"/>
          </p:nvPr>
        </p:nvSpPr>
        <p:spPr>
          <a:xfrm>
            <a:off x="838200" y="1825625"/>
            <a:ext cx="10515600" cy="4351200"/>
          </a:xfrm>
          <a:prstGeom prst="rect">
            <a:avLst/>
          </a:prstGeom>
        </p:spPr>
        <p:txBody>
          <a:bodyPr anchorCtr="0" anchor="t" bIns="121900" lIns="121900" spcFirstLastPara="1" rIns="121900" wrap="square" tIns="121900">
            <a:noAutofit/>
          </a:bodyPr>
          <a:lstStyle/>
          <a:p>
            <a:pPr indent="-406400" lvl="0" marL="457200" rtl="0">
              <a:spcBef>
                <a:spcPts val="1000"/>
              </a:spcBef>
              <a:spcAft>
                <a:spcPts val="0"/>
              </a:spcAft>
              <a:buSzPts val="2800"/>
              <a:buFont typeface="Times New Roman"/>
              <a:buChar char="•"/>
            </a:pPr>
            <a:r>
              <a:rPr lang="en-US">
                <a:latin typeface="Times New Roman"/>
                <a:ea typeface="Times New Roman"/>
                <a:cs typeface="Times New Roman"/>
                <a:sym typeface="Times New Roman"/>
              </a:rPr>
              <a:t>The nonce in a controller increases by 1 whenever an authenticated message is received</a:t>
            </a:r>
            <a:endParaRPr>
              <a:latin typeface="Times New Roman"/>
              <a:ea typeface="Times New Roman"/>
              <a:cs typeface="Times New Roman"/>
              <a:sym typeface="Times New Roman"/>
            </a:endParaRPr>
          </a:p>
          <a:p>
            <a:pPr indent="-406400" lvl="0" marL="457200" rtl="0">
              <a:spcBef>
                <a:spcPts val="0"/>
              </a:spcBef>
              <a:spcAft>
                <a:spcPts val="0"/>
              </a:spcAft>
              <a:buSzPts val="2800"/>
              <a:buFont typeface="Times New Roman"/>
              <a:buChar char="•"/>
            </a:pPr>
            <a:r>
              <a:rPr lang="en-US">
                <a:latin typeface="Times New Roman"/>
                <a:ea typeface="Times New Roman"/>
                <a:cs typeface="Times New Roman"/>
                <a:sym typeface="Times New Roman"/>
              </a:rPr>
              <a:t>As the architecture of CAN bus uses a broadcasting technique, the nonce of all the authorized devices remains synchronized</a:t>
            </a:r>
            <a:endParaRPr>
              <a:latin typeface="Times New Roman"/>
              <a:ea typeface="Times New Roman"/>
              <a:cs typeface="Times New Roman"/>
              <a:sym typeface="Times New Roman"/>
            </a:endParaRPr>
          </a:p>
          <a:p>
            <a:pPr indent="0" lvl="0" marL="0" rtl="0">
              <a:spcBef>
                <a:spcPts val="2100"/>
              </a:spcBef>
              <a:spcAft>
                <a:spcPts val="0"/>
              </a:spcAft>
              <a:buNone/>
            </a:pPr>
            <a:r>
              <a:t/>
            </a:r>
            <a:endParaRPr>
              <a:latin typeface="Times New Roman"/>
              <a:ea typeface="Times New Roman"/>
              <a:cs typeface="Times New Roman"/>
              <a:sym typeface="Times New Roman"/>
            </a:endParaRPr>
          </a:p>
          <a:p>
            <a:pPr indent="0" lvl="0" marL="0" rtl="0">
              <a:spcBef>
                <a:spcPts val="2100"/>
              </a:spcBef>
              <a:spcAft>
                <a:spcPts val="0"/>
              </a:spcAft>
              <a:buNone/>
            </a:pPr>
            <a:r>
              <a:t/>
            </a:r>
            <a:endParaRPr>
              <a:latin typeface="Times New Roman"/>
              <a:ea typeface="Times New Roman"/>
              <a:cs typeface="Times New Roman"/>
              <a:sym typeface="Times New Roman"/>
            </a:endParaRPr>
          </a:p>
          <a:p>
            <a:pPr indent="0" lvl="0" marL="0">
              <a:spcBef>
                <a:spcPts val="2100"/>
              </a:spcBef>
              <a:spcAft>
                <a:spcPts val="2100"/>
              </a:spcAft>
              <a:buNone/>
            </a:pPr>
            <a:r>
              <a:t/>
            </a:r>
            <a:endParaRPr>
              <a:latin typeface="Times New Roman"/>
              <a:ea typeface="Times New Roman"/>
              <a:cs typeface="Times New Roman"/>
              <a:sym typeface="Times New Roman"/>
            </a:endParaRPr>
          </a:p>
        </p:txBody>
      </p:sp>
      <p:pic>
        <p:nvPicPr>
          <p:cNvPr id="372" name="Shape 372"/>
          <p:cNvPicPr preferRelativeResize="0"/>
          <p:nvPr/>
        </p:nvPicPr>
        <p:blipFill>
          <a:blip r:embed="rId3">
            <a:alphaModFix/>
          </a:blip>
          <a:stretch>
            <a:fillRect/>
          </a:stretch>
        </p:blipFill>
        <p:spPr>
          <a:xfrm>
            <a:off x="1026607" y="4138107"/>
            <a:ext cx="10138799" cy="1844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81" name="Shape 81"/>
        <p:cNvGrpSpPr/>
        <p:nvPr/>
      </p:nvGrpSpPr>
      <p:grpSpPr>
        <a:xfrm>
          <a:off x="0" y="0"/>
          <a:ext cx="0" cy="0"/>
          <a:chOff x="0" y="0"/>
          <a:chExt cx="0" cy="0"/>
        </a:xfrm>
      </p:grpSpPr>
      <p:sp>
        <p:nvSpPr>
          <p:cNvPr id="82" name="Shape 82"/>
          <p:cNvSpPr txBox="1"/>
          <p:nvPr>
            <p:ph type="ctrTitle"/>
          </p:nvPr>
        </p:nvSpPr>
        <p:spPr>
          <a:xfrm>
            <a:off x="1524000" y="622418"/>
            <a:ext cx="9144000" cy="993600"/>
          </a:xfrm>
          <a:prstGeom prst="rect">
            <a:avLst/>
          </a:prstGeom>
        </p:spPr>
        <p:txBody>
          <a:bodyPr anchorCtr="0" anchor="b" bIns="121900" lIns="121900" spcFirstLastPara="1" rIns="121900" wrap="square" tIns="121900">
            <a:noAutofit/>
          </a:bodyPr>
          <a:lstStyle/>
          <a:p>
            <a:pPr indent="0" lvl="0" marL="0">
              <a:spcBef>
                <a:spcPts val="0"/>
              </a:spcBef>
              <a:spcAft>
                <a:spcPts val="0"/>
              </a:spcAft>
              <a:buNone/>
            </a:pPr>
            <a:r>
              <a:rPr lang="en-US" sz="4400">
                <a:latin typeface="Times New Roman"/>
                <a:ea typeface="Times New Roman"/>
                <a:cs typeface="Times New Roman"/>
                <a:sym typeface="Times New Roman"/>
              </a:rPr>
              <a:t>Problem Statement</a:t>
            </a:r>
            <a:endParaRPr sz="4400">
              <a:latin typeface="Times New Roman"/>
              <a:ea typeface="Times New Roman"/>
              <a:cs typeface="Times New Roman"/>
              <a:sym typeface="Times New Roman"/>
            </a:endParaRPr>
          </a:p>
        </p:txBody>
      </p:sp>
      <p:sp>
        <p:nvSpPr>
          <p:cNvPr id="83" name="Shape 83"/>
          <p:cNvSpPr txBox="1"/>
          <p:nvPr>
            <p:ph idx="1" type="subTitle"/>
          </p:nvPr>
        </p:nvSpPr>
        <p:spPr>
          <a:xfrm>
            <a:off x="1524000" y="2220973"/>
            <a:ext cx="9144000" cy="3615900"/>
          </a:xfrm>
          <a:prstGeom prst="rect">
            <a:avLst/>
          </a:prstGeom>
        </p:spPr>
        <p:txBody>
          <a:bodyPr anchorCtr="0" anchor="t" bIns="121900" lIns="121900" spcFirstLastPara="1" rIns="121900" wrap="square" tIns="121900">
            <a:noAutofit/>
          </a:bodyPr>
          <a:lstStyle/>
          <a:p>
            <a:pPr indent="-355600" lvl="0" marL="457200" algn="l">
              <a:lnSpc>
                <a:spcPct val="115000"/>
              </a:lnSpc>
              <a:spcBef>
                <a:spcPts val="0"/>
              </a:spcBef>
              <a:spcAft>
                <a:spcPts val="0"/>
              </a:spcAft>
              <a:buClr>
                <a:srgbClr val="000000"/>
              </a:buClr>
              <a:buSzPts val="2000"/>
              <a:buFont typeface="Times New Roman"/>
              <a:buChar char="●"/>
            </a:pPr>
            <a:r>
              <a:rPr lang="en-US" sz="2000">
                <a:solidFill>
                  <a:srgbClr val="000000"/>
                </a:solidFill>
                <a:latin typeface="Times New Roman"/>
                <a:ea typeface="Times New Roman"/>
                <a:cs typeface="Times New Roman"/>
                <a:sym typeface="Times New Roman"/>
              </a:rPr>
              <a:t>The project is based on attacking , prevention and detection of CAN Bus.</a:t>
            </a:r>
            <a:endParaRPr sz="2000">
              <a:solidFill>
                <a:srgbClr val="00000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00000"/>
              </a:buClr>
              <a:buSzPts val="2000"/>
              <a:buFont typeface="Times New Roman"/>
              <a:buChar char="●"/>
            </a:pPr>
            <a:r>
              <a:rPr lang="en-US" sz="2000">
                <a:solidFill>
                  <a:srgbClr val="000000"/>
                </a:solidFill>
                <a:latin typeface="Times New Roman"/>
                <a:ea typeface="Times New Roman"/>
                <a:cs typeface="Times New Roman"/>
                <a:sym typeface="Times New Roman"/>
              </a:rPr>
              <a:t>Lack of security in the protocol of one of the most upcoming technologies - automated cars - motivated us to undertake this project.</a:t>
            </a:r>
            <a:endParaRPr sz="2000">
              <a:solidFill>
                <a:srgbClr val="00000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00000"/>
              </a:buClr>
              <a:buSzPts val="2000"/>
              <a:buFont typeface="Times New Roman"/>
              <a:buChar char="●"/>
            </a:pPr>
            <a:r>
              <a:rPr lang="en-US" sz="2000">
                <a:solidFill>
                  <a:srgbClr val="000000"/>
                </a:solidFill>
                <a:latin typeface="Times New Roman"/>
                <a:ea typeface="Times New Roman"/>
                <a:cs typeface="Times New Roman"/>
                <a:sym typeface="Times New Roman"/>
              </a:rPr>
              <a:t>Developing an authentication scheme and encryption that would add a logical layer of security over the protocol without affecting the timeliness of the messages would be our ultimate goal.</a:t>
            </a:r>
            <a:endParaRPr sz="2000">
              <a:solidFill>
                <a:srgbClr val="00000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00000"/>
              </a:buClr>
              <a:buSzPts val="2000"/>
              <a:buFont typeface="Times New Roman"/>
              <a:buChar char="●"/>
            </a:pPr>
            <a:r>
              <a:rPr lang="en-US" sz="2000">
                <a:solidFill>
                  <a:srgbClr val="000000"/>
                </a:solidFill>
                <a:latin typeface="Times New Roman"/>
                <a:ea typeface="Times New Roman"/>
                <a:cs typeface="Times New Roman"/>
                <a:sym typeface="Times New Roman"/>
              </a:rPr>
              <a:t>We also have dwelled into machine learning and data mining by detecting intrusion using models such as LSTM, DNN, Entropy and Apriori</a:t>
            </a:r>
            <a:endParaRPr sz="2000">
              <a:solidFill>
                <a:srgbClr val="00000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00000"/>
              </a:buClr>
              <a:buSzPts val="2000"/>
              <a:buFont typeface="Times New Roman"/>
              <a:buChar char="●"/>
            </a:pPr>
            <a:r>
              <a:rPr lang="en-US" sz="2000">
                <a:solidFill>
                  <a:srgbClr val="000000"/>
                </a:solidFill>
                <a:latin typeface="Times New Roman"/>
                <a:ea typeface="Times New Roman"/>
                <a:cs typeface="Times New Roman"/>
                <a:sym typeface="Times New Roman"/>
              </a:rPr>
              <a:t>These models predicted anomalies in the CAN Bus data stream.</a:t>
            </a:r>
            <a:endParaRPr sz="20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2000">
              <a:solidFill>
                <a:srgbClr val="000000"/>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Shape 378"/>
          <p:cNvSpPr txBox="1"/>
          <p:nvPr>
            <p:ph type="title"/>
          </p:nvPr>
        </p:nvSpPr>
        <p:spPr>
          <a:xfrm>
            <a:off x="838200" y="365125"/>
            <a:ext cx="10515600" cy="1325700"/>
          </a:xfrm>
          <a:prstGeom prst="rect">
            <a:avLst/>
          </a:prstGeom>
        </p:spPr>
        <p:txBody>
          <a:bodyPr anchorCtr="0" anchor="ctr" bIns="121900" lIns="121900" spcFirstLastPara="1" rIns="121900" wrap="square" tIns="121900">
            <a:noAutofit/>
          </a:bodyPr>
          <a:lstStyle/>
          <a:p>
            <a:pPr indent="0" lvl="0" marL="0" algn="ctr">
              <a:spcBef>
                <a:spcPts val="0"/>
              </a:spcBef>
              <a:spcAft>
                <a:spcPts val="0"/>
              </a:spcAft>
              <a:buNone/>
            </a:pPr>
            <a:r>
              <a:rPr lang="en-US">
                <a:latin typeface="Times New Roman"/>
                <a:ea typeface="Times New Roman"/>
                <a:cs typeface="Times New Roman"/>
                <a:sym typeface="Times New Roman"/>
              </a:rPr>
              <a:t>Advantages of using HMAC</a:t>
            </a:r>
            <a:endParaRPr>
              <a:latin typeface="Times New Roman"/>
              <a:ea typeface="Times New Roman"/>
              <a:cs typeface="Times New Roman"/>
              <a:sym typeface="Times New Roman"/>
            </a:endParaRPr>
          </a:p>
        </p:txBody>
      </p:sp>
      <p:sp>
        <p:nvSpPr>
          <p:cNvPr id="379" name="Shape 379"/>
          <p:cNvSpPr txBox="1"/>
          <p:nvPr>
            <p:ph idx="1" type="body"/>
          </p:nvPr>
        </p:nvSpPr>
        <p:spPr>
          <a:xfrm>
            <a:off x="838200" y="1825625"/>
            <a:ext cx="10515600" cy="4351200"/>
          </a:xfrm>
          <a:prstGeom prst="rect">
            <a:avLst/>
          </a:prstGeom>
        </p:spPr>
        <p:txBody>
          <a:bodyPr anchorCtr="0" anchor="t" bIns="121900" lIns="121900" spcFirstLastPara="1" rIns="121900" wrap="square" tIns="121900">
            <a:noAutofit/>
          </a:bodyPr>
          <a:lstStyle/>
          <a:p>
            <a:pPr indent="-381000" lvl="0" marL="457200" rtl="0">
              <a:spcBef>
                <a:spcPts val="1000"/>
              </a:spcBef>
              <a:spcAft>
                <a:spcPts val="0"/>
              </a:spcAft>
              <a:buSzPts val="2400"/>
              <a:buChar char="•"/>
            </a:pPr>
            <a:r>
              <a:rPr lang="en-US" sz="2400">
                <a:latin typeface="Times New Roman"/>
                <a:ea typeface="Times New Roman"/>
                <a:cs typeface="Times New Roman"/>
                <a:sym typeface="Times New Roman"/>
              </a:rPr>
              <a:t>Due to the use of HMAC, concrete authentication technique can be implemented</a:t>
            </a:r>
            <a:endParaRPr sz="2400">
              <a:latin typeface="Times New Roman"/>
              <a:ea typeface="Times New Roman"/>
              <a:cs typeface="Times New Roman"/>
              <a:sym typeface="Times New Roman"/>
            </a:endParaRPr>
          </a:p>
          <a:p>
            <a:pPr indent="-381000" lvl="0" marL="457200" rtl="0">
              <a:spcBef>
                <a:spcPts val="0"/>
              </a:spcBef>
              <a:spcAft>
                <a:spcPts val="0"/>
              </a:spcAft>
              <a:buSzPts val="2400"/>
              <a:buChar char="•"/>
            </a:pPr>
            <a:r>
              <a:rPr lang="en-US" sz="2400">
                <a:latin typeface="Times New Roman"/>
                <a:ea typeface="Times New Roman"/>
                <a:cs typeface="Times New Roman"/>
                <a:sym typeface="Times New Roman"/>
              </a:rPr>
              <a:t>As the HMAC is structured to create a small-sized output, the latency might not be much</a:t>
            </a:r>
            <a:endParaRPr sz="2400">
              <a:latin typeface="Times New Roman"/>
              <a:ea typeface="Times New Roman"/>
              <a:cs typeface="Times New Roman"/>
              <a:sym typeface="Times New Roman"/>
            </a:endParaRPr>
          </a:p>
          <a:p>
            <a:pPr indent="-381000" lvl="0" marL="457200" rtl="0">
              <a:spcBef>
                <a:spcPts val="0"/>
              </a:spcBef>
              <a:spcAft>
                <a:spcPts val="0"/>
              </a:spcAft>
              <a:buSzPts val="2400"/>
              <a:buChar char="•"/>
            </a:pPr>
            <a:r>
              <a:rPr lang="en-US" sz="2400">
                <a:latin typeface="Times New Roman"/>
                <a:ea typeface="Times New Roman"/>
                <a:cs typeface="Times New Roman"/>
                <a:sym typeface="Times New Roman"/>
              </a:rPr>
              <a:t>The use of varying nonce, replay attack can be prevented as replay of frames would result in a mismatch of hashed nonce.</a:t>
            </a:r>
            <a:endParaRPr sz="2400">
              <a:latin typeface="Times New Roman"/>
              <a:ea typeface="Times New Roman"/>
              <a:cs typeface="Times New Roman"/>
              <a:sym typeface="Times New Roman"/>
            </a:endParaRPr>
          </a:p>
          <a:p>
            <a:pPr indent="-381000" lvl="0" marL="457200" rtl="0">
              <a:lnSpc>
                <a:spcPct val="115000"/>
              </a:lnSpc>
              <a:spcBef>
                <a:spcPts val="0"/>
              </a:spcBef>
              <a:spcAft>
                <a:spcPts val="0"/>
              </a:spcAft>
              <a:buSzPts val="2400"/>
              <a:buFont typeface="Times New Roman"/>
              <a:buChar char="•"/>
            </a:pPr>
            <a:r>
              <a:rPr lang="en-US" sz="2400">
                <a:latin typeface="Times New Roman"/>
                <a:ea typeface="Times New Roman"/>
                <a:cs typeface="Times New Roman"/>
                <a:sym typeface="Times New Roman"/>
              </a:rPr>
              <a:t> HMAC can make use of current hash functions without making any modifications.</a:t>
            </a:r>
            <a:endParaRPr sz="2400">
              <a:latin typeface="Times New Roman"/>
              <a:ea typeface="Times New Roman"/>
              <a:cs typeface="Times New Roman"/>
              <a:sym typeface="Times New Roman"/>
            </a:endParaRPr>
          </a:p>
          <a:p>
            <a:pPr indent="0" lvl="0" marL="0">
              <a:spcBef>
                <a:spcPts val="2100"/>
              </a:spcBef>
              <a:spcAft>
                <a:spcPts val="2100"/>
              </a:spcAft>
              <a:buNone/>
            </a:pPr>
            <a:r>
              <a:t/>
            </a:r>
            <a:endParaRPr sz="2400">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Shape 385"/>
          <p:cNvSpPr txBox="1"/>
          <p:nvPr>
            <p:ph type="title"/>
          </p:nvPr>
        </p:nvSpPr>
        <p:spPr>
          <a:xfrm>
            <a:off x="240925" y="252700"/>
            <a:ext cx="11112900" cy="1325700"/>
          </a:xfrm>
          <a:prstGeom prst="rect">
            <a:avLst/>
          </a:prstGeom>
        </p:spPr>
        <p:txBody>
          <a:bodyPr anchorCtr="0" anchor="ctr" bIns="121900" lIns="121900" spcFirstLastPara="1" rIns="121900" wrap="square" tIns="121900">
            <a:noAutofit/>
          </a:bodyPr>
          <a:lstStyle/>
          <a:p>
            <a:pPr indent="457200" lvl="0" marL="457200">
              <a:spcBef>
                <a:spcPts val="0"/>
              </a:spcBef>
              <a:spcAft>
                <a:spcPts val="0"/>
              </a:spcAft>
              <a:buNone/>
            </a:pPr>
            <a:r>
              <a:rPr lang="en-US" sz="3000">
                <a:latin typeface="Times New Roman"/>
                <a:ea typeface="Times New Roman"/>
                <a:cs typeface="Times New Roman"/>
                <a:sym typeface="Times New Roman"/>
              </a:rPr>
              <a:t>H</a:t>
            </a:r>
            <a:r>
              <a:rPr lang="en-US" sz="3000">
                <a:latin typeface="Times New Roman"/>
                <a:ea typeface="Times New Roman"/>
                <a:cs typeface="Times New Roman"/>
                <a:sym typeface="Times New Roman"/>
              </a:rPr>
              <a:t>ashing At Sender 				</a:t>
            </a:r>
            <a:r>
              <a:rPr lang="en-US" sz="3000">
                <a:latin typeface="Times New Roman"/>
                <a:ea typeface="Times New Roman"/>
                <a:cs typeface="Times New Roman"/>
                <a:sym typeface="Times New Roman"/>
              </a:rPr>
              <a:t>	     </a:t>
            </a:r>
            <a:r>
              <a:rPr lang="en-US" sz="3000">
                <a:latin typeface="Times New Roman"/>
                <a:ea typeface="Times New Roman"/>
                <a:cs typeface="Times New Roman"/>
                <a:sym typeface="Times New Roman"/>
              </a:rPr>
              <a:t>Authenticating At Receiver</a:t>
            </a:r>
            <a:endParaRPr sz="3000">
              <a:latin typeface="Times New Roman"/>
              <a:ea typeface="Times New Roman"/>
              <a:cs typeface="Times New Roman"/>
              <a:sym typeface="Times New Roman"/>
            </a:endParaRPr>
          </a:p>
        </p:txBody>
      </p:sp>
      <p:pic>
        <p:nvPicPr>
          <p:cNvPr descr="Screenshot (8).png" id="386" name="Shape 386"/>
          <p:cNvPicPr preferRelativeResize="0"/>
          <p:nvPr/>
        </p:nvPicPr>
        <p:blipFill rotWithShape="1">
          <a:blip r:embed="rId3">
            <a:alphaModFix/>
          </a:blip>
          <a:srcRect b="31549" l="0" r="68095" t="0"/>
          <a:stretch/>
        </p:blipFill>
        <p:spPr>
          <a:xfrm>
            <a:off x="152400" y="1381225"/>
            <a:ext cx="5384448" cy="5279151"/>
          </a:xfrm>
          <a:prstGeom prst="rect">
            <a:avLst/>
          </a:prstGeom>
          <a:noFill/>
          <a:ln>
            <a:noFill/>
          </a:ln>
        </p:spPr>
      </p:pic>
      <p:pic>
        <p:nvPicPr>
          <p:cNvPr descr="Screenshot (9).png" id="387" name="Shape 387"/>
          <p:cNvPicPr preferRelativeResize="0"/>
          <p:nvPr/>
        </p:nvPicPr>
        <p:blipFill rotWithShape="1">
          <a:blip r:embed="rId4">
            <a:alphaModFix/>
          </a:blip>
          <a:srcRect b="35600" l="0" r="64397" t="0"/>
          <a:stretch/>
        </p:blipFill>
        <p:spPr>
          <a:xfrm>
            <a:off x="5841650" y="1381225"/>
            <a:ext cx="6033427" cy="5279151"/>
          </a:xfrm>
          <a:prstGeom prst="rect">
            <a:avLst/>
          </a:prstGeom>
          <a:noFill/>
          <a:ln>
            <a:noFill/>
          </a:ln>
        </p:spPr>
      </p:pic>
      <p:cxnSp>
        <p:nvCxnSpPr>
          <p:cNvPr id="388" name="Shape 388"/>
          <p:cNvCxnSpPr/>
          <p:nvPr/>
        </p:nvCxnSpPr>
        <p:spPr>
          <a:xfrm>
            <a:off x="5689250" y="0"/>
            <a:ext cx="0" cy="66813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Shape 394"/>
          <p:cNvSpPr txBox="1"/>
          <p:nvPr>
            <p:ph type="title"/>
          </p:nvPr>
        </p:nvSpPr>
        <p:spPr>
          <a:xfrm>
            <a:off x="838200" y="365125"/>
            <a:ext cx="10515600" cy="1325700"/>
          </a:xfrm>
          <a:prstGeom prst="rect">
            <a:avLst/>
          </a:prstGeom>
        </p:spPr>
        <p:txBody>
          <a:bodyPr anchorCtr="0" anchor="ctr" bIns="121900" lIns="121900" spcFirstLastPara="1" rIns="121900" wrap="square" tIns="121900">
            <a:noAutofit/>
          </a:bodyPr>
          <a:lstStyle/>
          <a:p>
            <a:pPr indent="0" lvl="0" marL="0" algn="ctr">
              <a:spcBef>
                <a:spcPts val="0"/>
              </a:spcBef>
              <a:spcAft>
                <a:spcPts val="0"/>
              </a:spcAft>
              <a:buNone/>
            </a:pPr>
            <a:r>
              <a:rPr lang="en-US"/>
              <a:t>An optimized HMAC Scheme - H</a:t>
            </a:r>
            <a:r>
              <a:rPr baseline="30000" lang="en-US"/>
              <a:t>2</a:t>
            </a:r>
            <a:r>
              <a:rPr lang="en-US"/>
              <a:t>MAC</a:t>
            </a:r>
            <a:endParaRPr baseline="30000"/>
          </a:p>
        </p:txBody>
      </p:sp>
      <p:sp>
        <p:nvSpPr>
          <p:cNvPr id="395" name="Shape 395"/>
          <p:cNvSpPr txBox="1"/>
          <p:nvPr>
            <p:ph idx="1" type="body"/>
          </p:nvPr>
        </p:nvSpPr>
        <p:spPr>
          <a:xfrm>
            <a:off x="838200" y="1825625"/>
            <a:ext cx="10515600" cy="4351200"/>
          </a:xfrm>
          <a:prstGeom prst="rect">
            <a:avLst/>
          </a:prstGeom>
        </p:spPr>
        <p:txBody>
          <a:bodyPr anchorCtr="0" anchor="t" bIns="121900" lIns="121900" spcFirstLastPara="1" rIns="121900" wrap="square" tIns="121900">
            <a:noAutofit/>
          </a:bodyPr>
          <a:lstStyle/>
          <a:p>
            <a:pPr indent="-342900" lvl="0" marL="457200" rtl="0">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This optimised MAC is almost the same as HMAC except that the second call to the secret key, which is made at the finalization stage, is omitted.</a:t>
            </a:r>
            <a:endParaRPr sz="1800">
              <a:latin typeface="Times New Roman"/>
              <a:ea typeface="Times New Roman"/>
              <a:cs typeface="Times New Roman"/>
              <a:sym typeface="Times New Roman"/>
            </a:endParaRPr>
          </a:p>
          <a:p>
            <a:pPr indent="-342900" lvl="0" marL="457200" rtl="0">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In this way we not only increase efficiency over HMAC but also reduce the cost of managing the key, as the new MAC invokes a key only once at the initialization stage, and the rest of the process depends solely on incoming data.</a:t>
            </a:r>
            <a:endParaRPr sz="1800">
              <a:latin typeface="Times New Roman"/>
              <a:ea typeface="Times New Roman"/>
              <a:cs typeface="Times New Roman"/>
              <a:sym typeface="Times New Roman"/>
            </a:endParaRPr>
          </a:p>
          <a:p>
            <a:pPr indent="-342900" lvl="0" marL="457200" rtl="0">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The H</a:t>
            </a:r>
            <a:r>
              <a:rPr baseline="30000" lang="en-US" sz="1800">
                <a:latin typeface="Times New Roman"/>
                <a:ea typeface="Times New Roman"/>
                <a:cs typeface="Times New Roman"/>
                <a:sym typeface="Times New Roman"/>
              </a:rPr>
              <a:t>2</a:t>
            </a:r>
            <a:r>
              <a:rPr lang="en-US" sz="1800">
                <a:latin typeface="Times New Roman"/>
                <a:ea typeface="Times New Roman"/>
                <a:cs typeface="Times New Roman"/>
                <a:sym typeface="Times New Roman"/>
              </a:rPr>
              <a:t> -MAC algorithm is very simple to define: Given a Merkle-Damgard hash function </a:t>
            </a:r>
            <a:endParaRPr sz="1800">
              <a:latin typeface="Times New Roman"/>
              <a:ea typeface="Times New Roman"/>
              <a:cs typeface="Times New Roman"/>
              <a:sym typeface="Times New Roman"/>
            </a:endParaRPr>
          </a:p>
          <a:p>
            <a:pPr indent="0" lvl="0" marL="457200" rtl="0">
              <a:lnSpc>
                <a:spcPct val="115000"/>
              </a:lnSpc>
              <a:spcBef>
                <a:spcPts val="2100"/>
              </a:spcBef>
              <a:spcAft>
                <a:spcPts val="0"/>
              </a:spcAft>
              <a:buNone/>
            </a:pPr>
            <a:r>
              <a:rPr lang="en-US" sz="1800">
                <a:latin typeface="Times New Roman"/>
                <a:ea typeface="Times New Roman"/>
                <a:cs typeface="Times New Roman"/>
                <a:sym typeface="Times New Roman"/>
              </a:rPr>
              <a:t>H  : { 0,  1}</a:t>
            </a:r>
            <a:r>
              <a:rPr baseline="30000" lang="en-US" sz="1800">
                <a:latin typeface="Times New Roman"/>
                <a:ea typeface="Times New Roman"/>
                <a:cs typeface="Times New Roman"/>
                <a:sym typeface="Times New Roman"/>
              </a:rPr>
              <a:t>∗</a:t>
            </a:r>
            <a:r>
              <a:rPr lang="en-US" sz="1800">
                <a:latin typeface="Times New Roman"/>
                <a:ea typeface="Times New Roman"/>
                <a:cs typeface="Times New Roman"/>
                <a:sym typeface="Times New Roman"/>
              </a:rPr>
              <a:t> → { 0,  1}</a:t>
            </a:r>
            <a:r>
              <a:rPr baseline="30000" lang="en-US" sz="1800">
                <a:latin typeface="Times New Roman"/>
                <a:ea typeface="Times New Roman"/>
                <a:cs typeface="Times New Roman"/>
                <a:sym typeface="Times New Roman"/>
              </a:rPr>
              <a:t>n</a:t>
            </a:r>
            <a:r>
              <a:rPr lang="en-US" sz="1800">
                <a:latin typeface="Times New Roman"/>
                <a:ea typeface="Times New Roman"/>
                <a:cs typeface="Times New Roman"/>
                <a:sym typeface="Times New Roman"/>
              </a:rPr>
              <a:t>  and a secret key K ∈ { 0,  1}</a:t>
            </a:r>
            <a:r>
              <a:rPr baseline="30000" lang="en-US" sz="1800">
                <a:latin typeface="Times New Roman"/>
                <a:ea typeface="Times New Roman"/>
                <a:cs typeface="Times New Roman"/>
                <a:sym typeface="Times New Roman"/>
              </a:rPr>
              <a:t>n</a:t>
            </a:r>
            <a:r>
              <a:rPr lang="en-US" sz="1800">
                <a:latin typeface="Times New Roman"/>
                <a:ea typeface="Times New Roman"/>
                <a:cs typeface="Times New Roman"/>
                <a:sym typeface="Times New Roman"/>
              </a:rPr>
              <a:t> , the tag T for a message M ∈ { 0,  1}</a:t>
            </a:r>
            <a:r>
              <a:rPr baseline="30000" lang="en-US" sz="1800">
                <a:latin typeface="Times New Roman"/>
                <a:ea typeface="Times New Roman"/>
                <a:cs typeface="Times New Roman"/>
                <a:sym typeface="Times New Roman"/>
              </a:rPr>
              <a:t>∗</a:t>
            </a:r>
            <a:r>
              <a:rPr lang="en-US" sz="1800">
                <a:latin typeface="Times New Roman"/>
                <a:ea typeface="Times New Roman"/>
                <a:cs typeface="Times New Roman"/>
                <a:sym typeface="Times New Roman"/>
              </a:rPr>
              <a:t>  is computed as:</a:t>
            </a:r>
            <a:endParaRPr sz="1800">
              <a:latin typeface="Times New Roman"/>
              <a:ea typeface="Times New Roman"/>
              <a:cs typeface="Times New Roman"/>
              <a:sym typeface="Times New Roman"/>
            </a:endParaRPr>
          </a:p>
          <a:p>
            <a:pPr indent="0" lvl="0" marL="0" rtl="0" algn="ctr">
              <a:lnSpc>
                <a:spcPct val="115000"/>
              </a:lnSpc>
              <a:spcBef>
                <a:spcPts val="2100"/>
              </a:spcBef>
              <a:spcAft>
                <a:spcPts val="0"/>
              </a:spcAft>
              <a:buClr>
                <a:schemeClr val="dk1"/>
              </a:buClr>
              <a:buSzPts val="1100"/>
              <a:buFont typeface="Arial"/>
              <a:buNone/>
            </a:pPr>
            <a:r>
              <a:rPr lang="en-US" sz="1800">
                <a:latin typeface="Times New Roman"/>
                <a:ea typeface="Times New Roman"/>
                <a:cs typeface="Times New Roman"/>
                <a:sym typeface="Times New Roman"/>
              </a:rPr>
              <a:t>T  = H ( H ( K || pad || M  ) )  = H</a:t>
            </a:r>
            <a:r>
              <a:rPr baseline="30000" lang="en-US" sz="1800">
                <a:latin typeface="Times New Roman"/>
                <a:ea typeface="Times New Roman"/>
                <a:cs typeface="Times New Roman"/>
                <a:sym typeface="Times New Roman"/>
              </a:rPr>
              <a:t>2</a:t>
            </a:r>
            <a:r>
              <a:rPr lang="en-US" sz="1800">
                <a:latin typeface="Times New Roman"/>
                <a:ea typeface="Times New Roman"/>
                <a:cs typeface="Times New Roman"/>
                <a:sym typeface="Times New Roman"/>
              </a:rPr>
              <a:t> ( K || pad || M ),</a:t>
            </a:r>
            <a:endParaRPr sz="1800">
              <a:latin typeface="Times New Roman"/>
              <a:ea typeface="Times New Roman"/>
              <a:cs typeface="Times New Roman"/>
              <a:sym typeface="Times New Roman"/>
            </a:endParaRPr>
          </a:p>
          <a:p>
            <a:pPr indent="0" lvl="0" marL="0" rtl="0">
              <a:lnSpc>
                <a:spcPct val="115000"/>
              </a:lnSpc>
              <a:spcBef>
                <a:spcPts val="2100"/>
              </a:spcBef>
              <a:spcAft>
                <a:spcPts val="0"/>
              </a:spcAft>
              <a:buClr>
                <a:schemeClr val="dk1"/>
              </a:buClr>
              <a:buSzPts val="1100"/>
              <a:buFont typeface="Arial"/>
              <a:buNone/>
            </a:pPr>
            <a:r>
              <a:t/>
            </a:r>
            <a:endParaRPr sz="1800">
              <a:latin typeface="Times New Roman"/>
              <a:ea typeface="Times New Roman"/>
              <a:cs typeface="Times New Roman"/>
              <a:sym typeface="Times New Roman"/>
            </a:endParaRPr>
          </a:p>
          <a:p>
            <a:pPr indent="0" lvl="0" marL="0" rtl="0">
              <a:lnSpc>
                <a:spcPct val="115000"/>
              </a:lnSpc>
              <a:spcBef>
                <a:spcPts val="2100"/>
              </a:spcBef>
              <a:spcAft>
                <a:spcPts val="0"/>
              </a:spcAft>
              <a:buClr>
                <a:schemeClr val="dk1"/>
              </a:buClr>
              <a:buSzPts val="1100"/>
              <a:buFont typeface="Arial"/>
              <a:buNone/>
            </a:pPr>
            <a:r>
              <a:t/>
            </a:r>
            <a:endParaRPr sz="1800">
              <a:latin typeface="Arial"/>
              <a:ea typeface="Arial"/>
              <a:cs typeface="Arial"/>
              <a:sym typeface="Arial"/>
            </a:endParaRPr>
          </a:p>
          <a:p>
            <a:pPr indent="0" lvl="0" marL="0">
              <a:spcBef>
                <a:spcPts val="2100"/>
              </a:spcBef>
              <a:spcAft>
                <a:spcPts val="2100"/>
              </a:spcAft>
              <a:buNone/>
            </a:pPr>
            <a:r>
              <a:t/>
            </a:r>
            <a:endParaRPr sz="1800">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Shape 401"/>
          <p:cNvSpPr txBox="1"/>
          <p:nvPr>
            <p:ph idx="4294967295" type="title"/>
          </p:nvPr>
        </p:nvSpPr>
        <p:spPr>
          <a:xfrm>
            <a:off x="838200" y="110000"/>
            <a:ext cx="10515600" cy="1325700"/>
          </a:xfrm>
          <a:prstGeom prst="rect">
            <a:avLst/>
          </a:prstGeom>
        </p:spPr>
        <p:txBody>
          <a:bodyPr anchorCtr="0" anchor="t" bIns="121900" lIns="121900" spcFirstLastPara="1" rIns="121900" wrap="square" tIns="121900">
            <a:noAutofit/>
          </a:bodyPr>
          <a:lstStyle/>
          <a:p>
            <a:pPr indent="0" lvl="0" marL="0" algn="ctr">
              <a:spcBef>
                <a:spcPts val="0"/>
              </a:spcBef>
              <a:spcAft>
                <a:spcPts val="0"/>
              </a:spcAft>
              <a:buNone/>
            </a:pPr>
            <a:r>
              <a:rPr lang="en-US" sz="3600">
                <a:latin typeface="Times New Roman"/>
                <a:ea typeface="Times New Roman"/>
                <a:cs typeface="Times New Roman"/>
                <a:sym typeface="Times New Roman"/>
              </a:rPr>
              <a:t>Working of the H</a:t>
            </a:r>
            <a:r>
              <a:rPr baseline="30000" lang="en-US" sz="3600">
                <a:latin typeface="Times New Roman"/>
                <a:ea typeface="Times New Roman"/>
                <a:cs typeface="Times New Roman"/>
                <a:sym typeface="Times New Roman"/>
              </a:rPr>
              <a:t>2</a:t>
            </a:r>
            <a:r>
              <a:rPr lang="en-US" sz="3600">
                <a:latin typeface="Times New Roman"/>
                <a:ea typeface="Times New Roman"/>
                <a:cs typeface="Times New Roman"/>
                <a:sym typeface="Times New Roman"/>
              </a:rPr>
              <a:t>MAC scheme</a:t>
            </a:r>
            <a:endParaRPr sz="3600">
              <a:latin typeface="Times New Roman"/>
              <a:ea typeface="Times New Roman"/>
              <a:cs typeface="Times New Roman"/>
              <a:sym typeface="Times New Roman"/>
            </a:endParaRPr>
          </a:p>
        </p:txBody>
      </p:sp>
      <p:pic>
        <p:nvPicPr>
          <p:cNvPr descr="New Mac.png" id="402" name="Shape 402"/>
          <p:cNvPicPr preferRelativeResize="0"/>
          <p:nvPr/>
        </p:nvPicPr>
        <p:blipFill>
          <a:blip r:embed="rId3">
            <a:alphaModFix/>
          </a:blip>
          <a:stretch>
            <a:fillRect/>
          </a:stretch>
        </p:blipFill>
        <p:spPr>
          <a:xfrm>
            <a:off x="3652825" y="1275550"/>
            <a:ext cx="4886325" cy="50879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Shape 408"/>
          <p:cNvSpPr txBox="1"/>
          <p:nvPr>
            <p:ph type="title"/>
          </p:nvPr>
        </p:nvSpPr>
        <p:spPr>
          <a:xfrm>
            <a:off x="838200" y="305100"/>
            <a:ext cx="10515600" cy="1000500"/>
          </a:xfrm>
          <a:prstGeom prst="rect">
            <a:avLst/>
          </a:prstGeom>
        </p:spPr>
        <p:txBody>
          <a:bodyPr anchorCtr="0" anchor="t" bIns="121900" lIns="121900" spcFirstLastPara="1" rIns="121900" wrap="square" tIns="121900">
            <a:noAutofit/>
          </a:bodyPr>
          <a:lstStyle/>
          <a:p>
            <a:pPr indent="0" lvl="0" marL="0" algn="ctr">
              <a:spcBef>
                <a:spcPts val="0"/>
              </a:spcBef>
              <a:spcAft>
                <a:spcPts val="0"/>
              </a:spcAft>
              <a:buNone/>
            </a:pPr>
            <a:r>
              <a:rPr lang="en-US" sz="3600">
                <a:latin typeface="Times New Roman"/>
                <a:ea typeface="Times New Roman"/>
                <a:cs typeface="Times New Roman"/>
                <a:sym typeface="Times New Roman"/>
              </a:rPr>
              <a:t>Analysis of results of both HMAC schemes</a:t>
            </a:r>
            <a:endParaRPr sz="3600">
              <a:latin typeface="Times New Roman"/>
              <a:ea typeface="Times New Roman"/>
              <a:cs typeface="Times New Roman"/>
              <a:sym typeface="Times New Roman"/>
            </a:endParaRPr>
          </a:p>
        </p:txBody>
      </p:sp>
      <p:pic>
        <p:nvPicPr>
          <p:cNvPr descr="Our Hash.png" id="409" name="Shape 409"/>
          <p:cNvPicPr preferRelativeResize="0"/>
          <p:nvPr/>
        </p:nvPicPr>
        <p:blipFill>
          <a:blip r:embed="rId3">
            <a:alphaModFix/>
          </a:blip>
          <a:stretch>
            <a:fillRect/>
          </a:stretch>
        </p:blipFill>
        <p:spPr>
          <a:xfrm>
            <a:off x="1977525" y="1427975"/>
            <a:ext cx="8953499" cy="2124075"/>
          </a:xfrm>
          <a:prstGeom prst="rect">
            <a:avLst/>
          </a:prstGeom>
          <a:noFill/>
          <a:ln>
            <a:noFill/>
          </a:ln>
        </p:spPr>
      </p:pic>
      <p:pic>
        <p:nvPicPr>
          <p:cNvPr descr="Opt Mac.png" id="410" name="Shape 410"/>
          <p:cNvPicPr preferRelativeResize="0"/>
          <p:nvPr/>
        </p:nvPicPr>
        <p:blipFill>
          <a:blip r:embed="rId4">
            <a:alphaModFix/>
          </a:blip>
          <a:stretch>
            <a:fillRect/>
          </a:stretch>
        </p:blipFill>
        <p:spPr>
          <a:xfrm>
            <a:off x="1977513" y="3674425"/>
            <a:ext cx="8953500" cy="2057400"/>
          </a:xfrm>
          <a:prstGeom prst="rect">
            <a:avLst/>
          </a:prstGeom>
          <a:noFill/>
          <a:ln>
            <a:noFill/>
          </a:ln>
        </p:spPr>
      </p:pic>
      <p:sp>
        <p:nvSpPr>
          <p:cNvPr id="411" name="Shape 411"/>
          <p:cNvSpPr txBox="1"/>
          <p:nvPr/>
        </p:nvSpPr>
        <p:spPr>
          <a:xfrm>
            <a:off x="181475" y="2281025"/>
            <a:ext cx="1710900" cy="555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latin typeface="Times New Roman"/>
                <a:ea typeface="Times New Roman"/>
                <a:cs typeface="Times New Roman"/>
                <a:sym typeface="Times New Roman"/>
              </a:rPr>
              <a:t>Regular HMAC </a:t>
            </a:r>
            <a:endParaRPr sz="1800">
              <a:latin typeface="Times New Roman"/>
              <a:ea typeface="Times New Roman"/>
              <a:cs typeface="Times New Roman"/>
              <a:sym typeface="Times New Roman"/>
            </a:endParaRPr>
          </a:p>
        </p:txBody>
      </p:sp>
      <p:sp>
        <p:nvSpPr>
          <p:cNvPr id="412" name="Shape 412"/>
          <p:cNvSpPr txBox="1"/>
          <p:nvPr/>
        </p:nvSpPr>
        <p:spPr>
          <a:xfrm>
            <a:off x="0" y="4592025"/>
            <a:ext cx="1892400" cy="5553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1100"/>
              <a:buFont typeface="Arial"/>
              <a:buNone/>
            </a:pPr>
            <a:r>
              <a:rPr lang="en-US" sz="1800">
                <a:solidFill>
                  <a:schemeClr val="dk1"/>
                </a:solidFill>
                <a:latin typeface="Times New Roman"/>
                <a:ea typeface="Times New Roman"/>
                <a:cs typeface="Times New Roman"/>
                <a:sym typeface="Times New Roman"/>
              </a:rPr>
              <a:t>H</a:t>
            </a:r>
            <a:r>
              <a:rPr baseline="30000" lang="en-US" sz="1800">
                <a:solidFill>
                  <a:schemeClr val="dk1"/>
                </a:solidFill>
                <a:latin typeface="Times New Roman"/>
                <a:ea typeface="Times New Roman"/>
                <a:cs typeface="Times New Roman"/>
                <a:sym typeface="Times New Roman"/>
              </a:rPr>
              <a:t>2</a:t>
            </a:r>
            <a:r>
              <a:rPr lang="en-US" sz="1800">
                <a:solidFill>
                  <a:schemeClr val="dk1"/>
                </a:solidFill>
                <a:latin typeface="Times New Roman"/>
                <a:ea typeface="Times New Roman"/>
                <a:cs typeface="Times New Roman"/>
                <a:sym typeface="Times New Roman"/>
              </a:rPr>
              <a:t>MAC</a:t>
            </a:r>
            <a:endParaRPr sz="1800">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Shape 418"/>
          <p:cNvSpPr txBox="1"/>
          <p:nvPr>
            <p:ph type="title"/>
          </p:nvPr>
        </p:nvSpPr>
        <p:spPr>
          <a:xfrm>
            <a:off x="838200" y="365125"/>
            <a:ext cx="10515600" cy="13257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a:t>Hardware Requirements</a:t>
            </a:r>
            <a:endParaRPr/>
          </a:p>
        </p:txBody>
      </p:sp>
      <p:pic>
        <p:nvPicPr>
          <p:cNvPr id="419" name="Shape 419"/>
          <p:cNvPicPr preferRelativeResize="0"/>
          <p:nvPr/>
        </p:nvPicPr>
        <p:blipFill>
          <a:blip r:embed="rId3">
            <a:alphaModFix/>
          </a:blip>
          <a:stretch>
            <a:fillRect/>
          </a:stretch>
        </p:blipFill>
        <p:spPr>
          <a:xfrm>
            <a:off x="2281550" y="1850925"/>
            <a:ext cx="6776523" cy="464512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Shape 424"/>
          <p:cNvSpPr txBox="1"/>
          <p:nvPr>
            <p:ph type="ctrTitle"/>
          </p:nvPr>
        </p:nvSpPr>
        <p:spPr>
          <a:xfrm>
            <a:off x="415600" y="115067"/>
            <a:ext cx="11360700" cy="5871900"/>
          </a:xfrm>
          <a:prstGeom prst="rect">
            <a:avLst/>
          </a:prstGeom>
        </p:spPr>
        <p:txBody>
          <a:bodyPr anchorCtr="0" anchor="b" bIns="121900" lIns="121900" spcFirstLastPara="1" rIns="121900" wrap="square" tIns="121900">
            <a:noAutofit/>
          </a:bodyPr>
          <a:lstStyle/>
          <a:p>
            <a:pPr indent="0" lvl="0" marL="0" rtl="0" algn="l">
              <a:lnSpc>
                <a:spcPct val="135000"/>
              </a:lnSpc>
              <a:spcBef>
                <a:spcPts val="4800"/>
              </a:spcBef>
              <a:spcAft>
                <a:spcPts val="0"/>
              </a:spcAft>
              <a:buNone/>
            </a:pPr>
            <a:r>
              <a:rPr b="1" lang="en-US" sz="4700">
                <a:highlight>
                  <a:srgbClr val="FFFFFF"/>
                </a:highlight>
              </a:rPr>
              <a:t>Intrusion Detection System for In-Vehicle Network Security</a:t>
            </a:r>
            <a:endParaRPr b="1" sz="4700">
              <a:highlight>
                <a:srgbClr val="FFFFFF"/>
              </a:highlight>
            </a:endParaRPr>
          </a:p>
          <a:p>
            <a:pPr indent="0" lvl="0" marL="0" rtl="0" algn="l">
              <a:lnSpc>
                <a:spcPct val="135000"/>
              </a:lnSpc>
              <a:spcBef>
                <a:spcPts val="4800"/>
              </a:spcBef>
              <a:spcAft>
                <a:spcPts val="2400"/>
              </a:spcAft>
              <a:buNone/>
            </a:pPr>
            <a:r>
              <a:t/>
            </a:r>
            <a:endParaRPr b="1" sz="4700">
              <a:highlight>
                <a:srgbClr val="FFFFFF"/>
              </a:high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Shape 430"/>
          <p:cNvSpPr txBox="1"/>
          <p:nvPr>
            <p:ph type="ctrTitle"/>
          </p:nvPr>
        </p:nvSpPr>
        <p:spPr>
          <a:xfrm>
            <a:off x="415600" y="368070"/>
            <a:ext cx="11360700" cy="981000"/>
          </a:xfrm>
          <a:prstGeom prst="rect">
            <a:avLst/>
          </a:prstGeom>
        </p:spPr>
        <p:txBody>
          <a:bodyPr anchorCtr="0" anchor="b" bIns="121900" lIns="121900" spcFirstLastPara="1" rIns="121900" wrap="square" tIns="121900">
            <a:noAutofit/>
          </a:bodyPr>
          <a:lstStyle/>
          <a:p>
            <a:pPr indent="0" lvl="0" marL="0">
              <a:spcBef>
                <a:spcPts val="0"/>
              </a:spcBef>
              <a:spcAft>
                <a:spcPts val="0"/>
              </a:spcAft>
              <a:buNone/>
            </a:pPr>
            <a:r>
              <a:rPr lang="en-US" sz="3600">
                <a:latin typeface="Times New Roman"/>
                <a:ea typeface="Times New Roman"/>
                <a:cs typeface="Times New Roman"/>
                <a:sym typeface="Times New Roman"/>
              </a:rPr>
              <a:t>Synthesizing CAN Bus Anomalies</a:t>
            </a:r>
            <a:endParaRPr sz="3600">
              <a:latin typeface="Times New Roman"/>
              <a:ea typeface="Times New Roman"/>
              <a:cs typeface="Times New Roman"/>
              <a:sym typeface="Times New Roman"/>
            </a:endParaRPr>
          </a:p>
        </p:txBody>
      </p:sp>
      <p:sp>
        <p:nvSpPr>
          <p:cNvPr id="431" name="Shape 431"/>
          <p:cNvSpPr txBox="1"/>
          <p:nvPr>
            <p:ph idx="1" type="subTitle"/>
          </p:nvPr>
        </p:nvSpPr>
        <p:spPr>
          <a:xfrm>
            <a:off x="415600" y="1797270"/>
            <a:ext cx="11360700" cy="4576500"/>
          </a:xfrm>
          <a:prstGeom prst="rect">
            <a:avLst/>
          </a:prstGeom>
        </p:spPr>
        <p:txBody>
          <a:bodyPr anchorCtr="0" anchor="t" bIns="121900" lIns="121900" spcFirstLastPara="1" rIns="121900" wrap="square" tIns="121900">
            <a:noAutofit/>
          </a:bodyPr>
          <a:lstStyle/>
          <a:p>
            <a:pPr indent="-457200" lvl="0" marL="457200" rtl="0" algn="l">
              <a:spcBef>
                <a:spcPts val="0"/>
              </a:spcBef>
              <a:spcAft>
                <a:spcPts val="0"/>
              </a:spcAft>
              <a:buClr>
                <a:srgbClr val="000000"/>
              </a:buClr>
              <a:buSzPts val="3600"/>
              <a:buChar char="●"/>
            </a:pPr>
            <a:r>
              <a:rPr lang="en-US" sz="3600">
                <a:solidFill>
                  <a:srgbClr val="000000"/>
                </a:solidFill>
              </a:rPr>
              <a:t>Random Distribution</a:t>
            </a:r>
            <a:endParaRPr sz="3600">
              <a:solidFill>
                <a:srgbClr val="000000"/>
              </a:solidFill>
            </a:endParaRPr>
          </a:p>
          <a:p>
            <a:pPr indent="-457200" lvl="0" marL="457200" rtl="0" algn="l">
              <a:spcBef>
                <a:spcPts val="0"/>
              </a:spcBef>
              <a:spcAft>
                <a:spcPts val="0"/>
              </a:spcAft>
              <a:buClr>
                <a:srgbClr val="000000"/>
              </a:buClr>
              <a:buSzPts val="3600"/>
              <a:buChar char="●"/>
            </a:pPr>
            <a:r>
              <a:rPr lang="en-US" sz="3600">
                <a:solidFill>
                  <a:srgbClr val="000000"/>
                </a:solidFill>
              </a:rPr>
              <a:t>Bit-wise Probability Distribution</a:t>
            </a:r>
            <a:endParaRPr sz="3600">
              <a:solidFill>
                <a:srgbClr val="000000"/>
              </a:solidFill>
            </a:endParaRPr>
          </a:p>
          <a:p>
            <a:pPr indent="-457200" lvl="0" marL="457200" rtl="0" algn="l">
              <a:spcBef>
                <a:spcPts val="0"/>
              </a:spcBef>
              <a:spcAft>
                <a:spcPts val="0"/>
              </a:spcAft>
              <a:buClr>
                <a:srgbClr val="000000"/>
              </a:buClr>
              <a:buSzPts val="3600"/>
              <a:buChar char="●"/>
            </a:pPr>
            <a:r>
              <a:rPr lang="en-US" sz="3600">
                <a:solidFill>
                  <a:srgbClr val="000000"/>
                </a:solidFill>
              </a:rPr>
              <a:t>Byte-wise Probability Distribution</a:t>
            </a:r>
            <a:endParaRPr sz="3600">
              <a:solidFill>
                <a:srgbClr val="000000"/>
              </a:solidFill>
            </a:endParaRPr>
          </a:p>
          <a:p>
            <a:pPr indent="-457200" lvl="0" marL="457200" rtl="0" algn="l">
              <a:spcBef>
                <a:spcPts val="0"/>
              </a:spcBef>
              <a:spcAft>
                <a:spcPts val="0"/>
              </a:spcAft>
              <a:buClr>
                <a:srgbClr val="000000"/>
              </a:buClr>
              <a:buSzPts val="3600"/>
              <a:buChar char="●"/>
            </a:pPr>
            <a:r>
              <a:rPr lang="en-US" sz="3600">
                <a:solidFill>
                  <a:srgbClr val="000000"/>
                </a:solidFill>
              </a:rPr>
              <a:t>Pairwise Probability Distribution</a:t>
            </a:r>
            <a:endParaRPr sz="3600">
              <a:solidFill>
                <a:srgbClr val="000000"/>
              </a:solidFill>
            </a:endParaRPr>
          </a:p>
          <a:p>
            <a:pPr indent="-457200" lvl="0" marL="457200" rtl="0" algn="l">
              <a:spcBef>
                <a:spcPts val="0"/>
              </a:spcBef>
              <a:spcAft>
                <a:spcPts val="0"/>
              </a:spcAft>
              <a:buClr>
                <a:srgbClr val="000000"/>
              </a:buClr>
              <a:buSzPts val="3600"/>
              <a:buChar char="●"/>
            </a:pPr>
            <a:r>
              <a:rPr lang="en-US" sz="3600">
                <a:solidFill>
                  <a:srgbClr val="000000"/>
                </a:solidFill>
              </a:rPr>
              <a:t>Pairwise Inverted Probability Distribution</a:t>
            </a:r>
            <a:endParaRPr sz="3600">
              <a:solidFill>
                <a:srgbClr val="00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Shape 437"/>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p>
            <a:pPr indent="457200" lvl="0" marL="2743200">
              <a:spcBef>
                <a:spcPts val="0"/>
              </a:spcBef>
              <a:spcAft>
                <a:spcPts val="0"/>
              </a:spcAft>
              <a:buNone/>
            </a:pPr>
            <a:r>
              <a:rPr lang="en-US"/>
              <a:t>Apriori Data Mining Technique</a:t>
            </a:r>
            <a:endParaRPr/>
          </a:p>
        </p:txBody>
      </p:sp>
      <p:sp>
        <p:nvSpPr>
          <p:cNvPr id="438" name="Shape 438"/>
          <p:cNvSpPr txBox="1"/>
          <p:nvPr>
            <p:ph idx="1" type="body"/>
          </p:nvPr>
        </p:nvSpPr>
        <p:spPr>
          <a:xfrm>
            <a:off x="415600" y="1536633"/>
            <a:ext cx="11360700" cy="4555200"/>
          </a:xfrm>
          <a:prstGeom prst="rect">
            <a:avLst/>
          </a:prstGeom>
        </p:spPr>
        <p:txBody>
          <a:bodyPr anchorCtr="0" anchor="t" bIns="121900" lIns="121900" spcFirstLastPara="1" rIns="121900" wrap="square" tIns="121900">
            <a:noAutofit/>
          </a:bodyPr>
          <a:lstStyle/>
          <a:p>
            <a:pPr indent="-457200" lvl="0" marL="457200" rtl="0" algn="just">
              <a:lnSpc>
                <a:spcPct val="120000"/>
              </a:lnSpc>
              <a:spcBef>
                <a:spcPts val="1300"/>
              </a:spcBef>
              <a:spcAft>
                <a:spcPts val="0"/>
              </a:spcAft>
              <a:buClr>
                <a:srgbClr val="252525"/>
              </a:buClr>
              <a:buSzPts val="3600"/>
              <a:buChar char="●"/>
            </a:pPr>
            <a:r>
              <a:rPr lang="en-US" sz="3600">
                <a:solidFill>
                  <a:srgbClr val="252525"/>
                </a:solidFill>
                <a:highlight>
                  <a:srgbClr val="FFFFFF"/>
                </a:highlight>
              </a:rPr>
              <a:t>Association Rules</a:t>
            </a:r>
            <a:endParaRPr sz="3600">
              <a:solidFill>
                <a:srgbClr val="252525"/>
              </a:solidFill>
              <a:highlight>
                <a:srgbClr val="FFFFFF"/>
              </a:highlight>
            </a:endParaRPr>
          </a:p>
          <a:p>
            <a:pPr indent="-457200" lvl="0" marL="457200" rtl="0" algn="just">
              <a:lnSpc>
                <a:spcPct val="120000"/>
              </a:lnSpc>
              <a:spcBef>
                <a:spcPts val="0"/>
              </a:spcBef>
              <a:spcAft>
                <a:spcPts val="0"/>
              </a:spcAft>
              <a:buClr>
                <a:srgbClr val="252525"/>
              </a:buClr>
              <a:buSzPts val="3600"/>
              <a:buChar char="●"/>
            </a:pPr>
            <a:r>
              <a:rPr lang="en-US" sz="3600">
                <a:solidFill>
                  <a:srgbClr val="252525"/>
                </a:solidFill>
                <a:highlight>
                  <a:srgbClr val="FFFFFF"/>
                </a:highlight>
              </a:rPr>
              <a:t>Support</a:t>
            </a:r>
            <a:endParaRPr sz="3600">
              <a:solidFill>
                <a:srgbClr val="252525"/>
              </a:solidFill>
              <a:highlight>
                <a:srgbClr val="FFFFFF"/>
              </a:highlight>
            </a:endParaRPr>
          </a:p>
          <a:p>
            <a:pPr indent="-457200" lvl="0" marL="457200" rtl="0" algn="just">
              <a:lnSpc>
                <a:spcPct val="120000"/>
              </a:lnSpc>
              <a:spcBef>
                <a:spcPts val="0"/>
              </a:spcBef>
              <a:spcAft>
                <a:spcPts val="0"/>
              </a:spcAft>
              <a:buClr>
                <a:srgbClr val="252525"/>
              </a:buClr>
              <a:buSzPts val="3600"/>
              <a:buChar char="●"/>
            </a:pPr>
            <a:r>
              <a:rPr lang="en-US" sz="3600">
                <a:solidFill>
                  <a:srgbClr val="252525"/>
                </a:solidFill>
                <a:highlight>
                  <a:srgbClr val="FFFFFF"/>
                </a:highlight>
              </a:rPr>
              <a:t>Confidence</a:t>
            </a:r>
            <a:endParaRPr sz="3600">
              <a:solidFill>
                <a:srgbClr val="252525"/>
              </a:solidFill>
              <a:highlight>
                <a:srgbClr val="FFFFFF"/>
              </a:highlight>
            </a:endParaRPr>
          </a:p>
          <a:p>
            <a:pPr indent="-457200" lvl="0" marL="457200" rtl="0" algn="just">
              <a:lnSpc>
                <a:spcPct val="120000"/>
              </a:lnSpc>
              <a:spcBef>
                <a:spcPts val="0"/>
              </a:spcBef>
              <a:spcAft>
                <a:spcPts val="0"/>
              </a:spcAft>
              <a:buClr>
                <a:srgbClr val="252525"/>
              </a:buClr>
              <a:buSzPts val="3600"/>
              <a:buChar char="●"/>
            </a:pPr>
            <a:r>
              <a:rPr lang="en-US" sz="3600">
                <a:solidFill>
                  <a:srgbClr val="252525"/>
                </a:solidFill>
                <a:highlight>
                  <a:srgbClr val="FFFFFF"/>
                </a:highlight>
              </a:rPr>
              <a:t>Frequent ItemSets within CAN IDs.</a:t>
            </a:r>
            <a:endParaRPr sz="3600">
              <a:solidFill>
                <a:srgbClr val="252525"/>
              </a:solidFill>
              <a:highlight>
                <a:srgbClr val="FFFFFF"/>
              </a:highlight>
            </a:endParaRPr>
          </a:p>
          <a:p>
            <a:pPr indent="0" lvl="0" marL="0" rtl="0" algn="just">
              <a:lnSpc>
                <a:spcPct val="120000"/>
              </a:lnSpc>
              <a:spcBef>
                <a:spcPts val="1300"/>
              </a:spcBef>
              <a:spcAft>
                <a:spcPts val="600"/>
              </a:spcAft>
              <a:buClr>
                <a:schemeClr val="dk1"/>
              </a:buClr>
              <a:buSzPts val="1100"/>
              <a:buFont typeface="Arial"/>
              <a:buNone/>
            </a:pPr>
            <a:r>
              <a:t/>
            </a:r>
            <a:endParaRPr sz="3600">
              <a:solidFill>
                <a:srgbClr val="252525"/>
              </a:solidFill>
              <a:highlight>
                <a:srgbClr val="FFFFFF"/>
              </a:high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graphicFrame>
        <p:nvGraphicFramePr>
          <p:cNvPr id="444" name="Shape 444"/>
          <p:cNvGraphicFramePr/>
          <p:nvPr/>
        </p:nvGraphicFramePr>
        <p:xfrm>
          <a:off x="952500" y="2476500"/>
          <a:ext cx="3000000" cy="3000000"/>
        </p:xfrm>
        <a:graphic>
          <a:graphicData uri="http://schemas.openxmlformats.org/drawingml/2006/table">
            <a:tbl>
              <a:tblPr>
                <a:noFill/>
                <a:tableStyleId>{4E90ED47-2BC8-46EC-A7C8-95E7610B25C6}</a:tableStyleId>
              </a:tblPr>
              <a:tblGrid>
                <a:gridCol w="3361125"/>
                <a:gridCol w="1854825"/>
                <a:gridCol w="2156100"/>
                <a:gridCol w="2457350"/>
              </a:tblGrid>
              <a:tr h="396200">
                <a:tc>
                  <a:txBody>
                    <a:bodyPr>
                      <a:noAutofit/>
                    </a:bodyPr>
                    <a:lstStyle/>
                    <a:p>
                      <a:pPr indent="0" lvl="0" marL="0">
                        <a:spcBef>
                          <a:spcPts val="0"/>
                        </a:spcBef>
                        <a:spcAft>
                          <a:spcPts val="0"/>
                        </a:spcAft>
                        <a:buNone/>
                      </a:pPr>
                      <a:r>
                        <a:rPr lang="en-US" sz="2400"/>
                        <a:t>Antecedent</a:t>
                      </a:r>
                      <a:endParaRPr sz="2400"/>
                    </a:p>
                  </a:txBody>
                  <a:tcPr marT="91425" marB="91425" marR="91425" marL="91425">
                    <a:lnB cap="flat" cmpd="sng" w="12700">
                      <a:solidFill>
                        <a:srgbClr val="000000"/>
                      </a:solidFill>
                      <a:prstDash val="solid"/>
                      <a:round/>
                      <a:headEnd len="sm" w="sm" type="none"/>
                      <a:tailEnd len="sm" w="sm" type="none"/>
                    </a:lnB>
                  </a:tcPr>
                </a:tc>
                <a:tc>
                  <a:txBody>
                    <a:bodyPr>
                      <a:noAutofit/>
                    </a:bodyPr>
                    <a:lstStyle/>
                    <a:p>
                      <a:pPr indent="0" lvl="0" marL="0">
                        <a:spcBef>
                          <a:spcPts val="0"/>
                        </a:spcBef>
                        <a:spcAft>
                          <a:spcPts val="0"/>
                        </a:spcAft>
                        <a:buNone/>
                      </a:pPr>
                      <a:r>
                        <a:rPr lang="en-US" sz="2400"/>
                        <a:t>Consequent</a:t>
                      </a:r>
                      <a:endParaRPr sz="2400"/>
                    </a:p>
                  </a:txBody>
                  <a:tcPr marT="91425" marB="91425" marR="91425" marL="91425">
                    <a:lnB cap="flat" cmpd="sng" w="12700">
                      <a:solidFill>
                        <a:srgbClr val="000000"/>
                      </a:solidFill>
                      <a:prstDash val="solid"/>
                      <a:round/>
                      <a:headEnd len="sm" w="sm" type="none"/>
                      <a:tailEnd len="sm" w="sm" type="none"/>
                    </a:lnB>
                  </a:tcPr>
                </a:tc>
                <a:tc>
                  <a:txBody>
                    <a:bodyPr>
                      <a:noAutofit/>
                    </a:bodyPr>
                    <a:lstStyle/>
                    <a:p>
                      <a:pPr indent="0" lvl="0" marL="0">
                        <a:spcBef>
                          <a:spcPts val="0"/>
                        </a:spcBef>
                        <a:spcAft>
                          <a:spcPts val="0"/>
                        </a:spcAft>
                        <a:buNone/>
                      </a:pPr>
                      <a:r>
                        <a:rPr lang="en-US" sz="2400"/>
                        <a:t>Support</a:t>
                      </a:r>
                      <a:endParaRPr sz="2400"/>
                    </a:p>
                  </a:txBody>
                  <a:tcPr marT="91425" marB="91425" marR="91425" marL="91425">
                    <a:lnB cap="flat" cmpd="sng" w="12700">
                      <a:solidFill>
                        <a:srgbClr val="000000"/>
                      </a:solidFill>
                      <a:prstDash val="solid"/>
                      <a:round/>
                      <a:headEnd len="sm" w="sm" type="none"/>
                      <a:tailEnd len="sm" w="sm" type="none"/>
                    </a:lnB>
                  </a:tcPr>
                </a:tc>
                <a:tc>
                  <a:txBody>
                    <a:bodyPr>
                      <a:noAutofit/>
                    </a:bodyPr>
                    <a:lstStyle/>
                    <a:p>
                      <a:pPr indent="0" lvl="0" marL="0">
                        <a:spcBef>
                          <a:spcPts val="0"/>
                        </a:spcBef>
                        <a:spcAft>
                          <a:spcPts val="0"/>
                        </a:spcAft>
                        <a:buNone/>
                      </a:pPr>
                      <a:r>
                        <a:rPr lang="en-US" sz="2400"/>
                        <a:t>Confidence</a:t>
                      </a:r>
                      <a:endParaRPr sz="2400"/>
                    </a:p>
                  </a:txBody>
                  <a:tcPr marT="91425" marB="91425" marR="91425" marL="91425">
                    <a:lnB cap="flat" cmpd="sng" w="12700">
                      <a:solidFill>
                        <a:srgbClr val="000000"/>
                      </a:solidFill>
                      <a:prstDash val="solid"/>
                      <a:round/>
                      <a:headEnd len="sm" w="sm" type="none"/>
                      <a:tailEnd len="sm" w="sm" type="none"/>
                    </a:lnB>
                  </a:tcPr>
                </a:tc>
              </a:tr>
              <a:tr h="396200">
                <a:tc>
                  <a:txBody>
                    <a:bodyPr>
                      <a:noAutofit/>
                    </a:bodyPr>
                    <a:lstStyle/>
                    <a:p>
                      <a:pPr indent="0" lvl="0" marL="0" rtl="0">
                        <a:spcBef>
                          <a:spcPts val="0"/>
                        </a:spcBef>
                        <a:spcAft>
                          <a:spcPts val="0"/>
                        </a:spcAft>
                        <a:buNone/>
                      </a:pPr>
                      <a:r>
                        <a:rPr lang="en-US" sz="2400">
                          <a:solidFill>
                            <a:srgbClr val="222222"/>
                          </a:solidFill>
                          <a:highlight>
                            <a:srgbClr val="FFFFFF"/>
                          </a:highlight>
                        </a:rPr>
                        <a:t>{158,328,39} </a:t>
                      </a:r>
                      <a:endParaRPr sz="2400">
                        <a:solidFill>
                          <a:srgbClr val="222222"/>
                        </a:solidFill>
                        <a:highlight>
                          <a:srgbClr val="FFFFFF"/>
                        </a:highligh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400">
                          <a:solidFill>
                            <a:srgbClr val="222222"/>
                          </a:solidFill>
                          <a:highlight>
                            <a:srgbClr val="FFFFFF"/>
                          </a:highlight>
                        </a:rPr>
                        <a:t>{13C}</a:t>
                      </a:r>
                      <a:endParaRPr sz="2400">
                        <a:solidFill>
                          <a:srgbClr val="222222"/>
                        </a:solidFill>
                        <a:highlight>
                          <a:srgbClr val="FFFFFF"/>
                        </a:highligh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400">
                          <a:solidFill>
                            <a:srgbClr val="222222"/>
                          </a:solidFill>
                          <a:highlight>
                            <a:srgbClr val="FFFFFF"/>
                          </a:highlight>
                        </a:rPr>
                        <a:t>0.0350</a:t>
                      </a:r>
                      <a:endParaRPr sz="2400">
                        <a:solidFill>
                          <a:srgbClr val="222222"/>
                        </a:solidFill>
                        <a:highlight>
                          <a:srgbClr val="FFFFFF"/>
                        </a:highligh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400">
                          <a:solidFill>
                            <a:srgbClr val="222222"/>
                          </a:solidFill>
                          <a:highlight>
                            <a:srgbClr val="FFFFFF"/>
                          </a:highlight>
                        </a:rPr>
                        <a:t>0.9668508</a:t>
                      </a:r>
                      <a:endParaRPr sz="2400">
                        <a:solidFill>
                          <a:srgbClr val="222222"/>
                        </a:solidFill>
                        <a:highlight>
                          <a:srgbClr val="FFFFFF"/>
                        </a:highligh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96200">
                <a:tc>
                  <a:txBody>
                    <a:bodyPr>
                      <a:noAutofit/>
                    </a:bodyPr>
                    <a:lstStyle/>
                    <a:p>
                      <a:pPr indent="0" lvl="0" marL="0" rtl="0">
                        <a:spcBef>
                          <a:spcPts val="0"/>
                        </a:spcBef>
                        <a:spcAft>
                          <a:spcPts val="0"/>
                        </a:spcAft>
                        <a:buNone/>
                      </a:pPr>
                      <a:r>
                        <a:rPr lang="en-US" sz="2400">
                          <a:solidFill>
                            <a:srgbClr val="222222"/>
                          </a:solidFill>
                          <a:highlight>
                            <a:srgbClr val="FFFFFF"/>
                          </a:highlight>
                        </a:rPr>
                        <a:t>{17C,1ED,221}</a:t>
                      </a:r>
                      <a:endParaRPr sz="2400">
                        <a:solidFill>
                          <a:srgbClr val="222222"/>
                        </a:solidFill>
                        <a:highlight>
                          <a:srgbClr val="FFFFFF"/>
                        </a:highligh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400">
                          <a:solidFill>
                            <a:srgbClr val="222222"/>
                          </a:solidFill>
                          <a:highlight>
                            <a:srgbClr val="FFFFFF"/>
                          </a:highlight>
                        </a:rPr>
                        <a:t>{1A6}</a:t>
                      </a:r>
                      <a:endParaRPr sz="2400">
                        <a:solidFill>
                          <a:srgbClr val="222222"/>
                        </a:solidFill>
                        <a:highlight>
                          <a:srgbClr val="FFFFFF"/>
                        </a:highligh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400">
                          <a:solidFill>
                            <a:srgbClr val="222222"/>
                          </a:solidFill>
                          <a:highlight>
                            <a:srgbClr val="FFFFFF"/>
                          </a:highlight>
                        </a:rPr>
                        <a:t>0.0416</a:t>
                      </a:r>
                      <a:endParaRPr sz="2400">
                        <a:solidFill>
                          <a:srgbClr val="222222"/>
                        </a:solidFill>
                        <a:highlight>
                          <a:srgbClr val="FFFFFF"/>
                        </a:highligh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400">
                          <a:solidFill>
                            <a:srgbClr val="222222"/>
                          </a:solidFill>
                          <a:highlight>
                            <a:srgbClr val="FFFFFF"/>
                          </a:highlight>
                        </a:rPr>
                        <a:t>0.8421053</a:t>
                      </a:r>
                      <a:endParaRPr sz="2400">
                        <a:solidFill>
                          <a:srgbClr val="222222"/>
                        </a:solidFill>
                        <a:highlight>
                          <a:srgbClr val="FFFFFF"/>
                        </a:highligh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96200">
                <a:tc>
                  <a:txBody>
                    <a:bodyPr>
                      <a:noAutofit/>
                    </a:bodyPr>
                    <a:lstStyle/>
                    <a:p>
                      <a:pPr indent="0" lvl="0" marL="0" rtl="0">
                        <a:spcBef>
                          <a:spcPts val="0"/>
                        </a:spcBef>
                        <a:spcAft>
                          <a:spcPts val="0"/>
                        </a:spcAft>
                        <a:buNone/>
                      </a:pPr>
                      <a:r>
                        <a:rPr lang="en-US" sz="2400">
                          <a:solidFill>
                            <a:srgbClr val="222222"/>
                          </a:solidFill>
                          <a:highlight>
                            <a:srgbClr val="FFFFFF"/>
                          </a:highlight>
                        </a:rPr>
                        <a:t>{1A4,1A6,295}</a:t>
                      </a:r>
                      <a:endParaRPr sz="2400">
                        <a:solidFill>
                          <a:srgbClr val="222222"/>
                        </a:solidFill>
                        <a:highlight>
                          <a:srgbClr val="FFFFFF"/>
                        </a:highligh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400">
                          <a:solidFill>
                            <a:srgbClr val="222222"/>
                          </a:solidFill>
                          <a:highlight>
                            <a:srgbClr val="FFFFFF"/>
                          </a:highlight>
                        </a:rPr>
                        <a:t>{17C}</a:t>
                      </a:r>
                      <a:endParaRPr sz="2400">
                        <a:solidFill>
                          <a:srgbClr val="222222"/>
                        </a:solidFill>
                        <a:highlight>
                          <a:srgbClr val="FFFFFF"/>
                        </a:highligh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400">
                          <a:solidFill>
                            <a:srgbClr val="222222"/>
                          </a:solidFill>
                          <a:highlight>
                            <a:srgbClr val="FFFFFF"/>
                          </a:highlight>
                        </a:rPr>
                        <a:t>0.0576</a:t>
                      </a:r>
                      <a:endParaRPr sz="2400">
                        <a:solidFill>
                          <a:srgbClr val="222222"/>
                        </a:solidFill>
                        <a:highlight>
                          <a:srgbClr val="FFFFFF"/>
                        </a:highligh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400">
                          <a:solidFill>
                            <a:srgbClr val="222222"/>
                          </a:solidFill>
                          <a:highlight>
                            <a:srgbClr val="FFFFFF"/>
                          </a:highlight>
                        </a:rPr>
                        <a:t>0.8299712</a:t>
                      </a:r>
                      <a:endParaRPr sz="2400">
                        <a:solidFill>
                          <a:srgbClr val="222222"/>
                        </a:solidFill>
                        <a:highlight>
                          <a:srgbClr val="FFFFFF"/>
                        </a:highligh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96200">
                <a:tc>
                  <a:txBody>
                    <a:bodyPr>
                      <a:noAutofit/>
                    </a:bodyPr>
                    <a:lstStyle/>
                    <a:p>
                      <a:pPr indent="0" lvl="0" marL="0" rtl="0">
                        <a:spcBef>
                          <a:spcPts val="0"/>
                        </a:spcBef>
                        <a:spcAft>
                          <a:spcPts val="0"/>
                        </a:spcAft>
                        <a:buNone/>
                      </a:pPr>
                      <a:r>
                        <a:rPr lang="en-US" sz="2400">
                          <a:solidFill>
                            <a:srgbClr val="222222"/>
                          </a:solidFill>
                          <a:highlight>
                            <a:srgbClr val="FFFFFF"/>
                          </a:highlight>
                        </a:rPr>
                        <a:t>{1ED,221}</a:t>
                      </a:r>
                      <a:endParaRPr sz="2400">
                        <a:solidFill>
                          <a:srgbClr val="222222"/>
                        </a:solidFill>
                        <a:highlight>
                          <a:srgbClr val="FFFFFF"/>
                        </a:highligh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400">
                          <a:solidFill>
                            <a:srgbClr val="222222"/>
                          </a:solidFill>
                          <a:highlight>
                            <a:srgbClr val="FFFFFF"/>
                          </a:highlight>
                        </a:rPr>
                        <a:t>{1A6}</a:t>
                      </a:r>
                      <a:endParaRPr sz="2400">
                        <a:solidFill>
                          <a:srgbClr val="222222"/>
                        </a:solidFill>
                        <a:highlight>
                          <a:srgbClr val="FFFFFF"/>
                        </a:highligh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400">
                          <a:solidFill>
                            <a:srgbClr val="222222"/>
                          </a:solidFill>
                          <a:highlight>
                            <a:srgbClr val="FFFFFF"/>
                          </a:highlight>
                        </a:rPr>
                        <a:t>0.0524</a:t>
                      </a:r>
                      <a:endParaRPr sz="2400">
                        <a:solidFill>
                          <a:srgbClr val="222222"/>
                        </a:solidFill>
                        <a:highlight>
                          <a:srgbClr val="FFFFFF"/>
                        </a:highligh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400">
                          <a:solidFill>
                            <a:srgbClr val="222222"/>
                          </a:solidFill>
                          <a:highlight>
                            <a:srgbClr val="FFFFFF"/>
                          </a:highlight>
                        </a:rPr>
                        <a:t>0.8264984</a:t>
                      </a:r>
                      <a:endParaRPr sz="2400">
                        <a:solidFill>
                          <a:srgbClr val="222222"/>
                        </a:solidFill>
                        <a:highlight>
                          <a:srgbClr val="FFFFFF"/>
                        </a:highligh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96200">
                <a:tc>
                  <a:txBody>
                    <a:bodyPr>
                      <a:noAutofit/>
                    </a:bodyPr>
                    <a:lstStyle/>
                    <a:p>
                      <a:pPr indent="0" lvl="0" marL="0" rtl="0">
                        <a:spcBef>
                          <a:spcPts val="0"/>
                        </a:spcBef>
                        <a:spcAft>
                          <a:spcPts val="0"/>
                        </a:spcAft>
                        <a:buNone/>
                      </a:pPr>
                      <a:r>
                        <a:rPr lang="en-US" sz="2400">
                          <a:solidFill>
                            <a:srgbClr val="222222"/>
                          </a:solidFill>
                          <a:highlight>
                            <a:srgbClr val="FFFFFF"/>
                          </a:highlight>
                        </a:rPr>
                        <a:t>{158,1AB,1ED,255}</a:t>
                      </a:r>
                      <a:endParaRPr sz="2400">
                        <a:solidFill>
                          <a:srgbClr val="222222"/>
                        </a:solidFill>
                        <a:highlight>
                          <a:srgbClr val="FFFFFF"/>
                        </a:highligh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400">
                          <a:solidFill>
                            <a:srgbClr val="222222"/>
                          </a:solidFill>
                          <a:highlight>
                            <a:srgbClr val="FFFFFF"/>
                          </a:highlight>
                        </a:rPr>
                        <a:t>{39}</a:t>
                      </a:r>
                      <a:endParaRPr sz="2400">
                        <a:solidFill>
                          <a:srgbClr val="222222"/>
                        </a:solidFill>
                        <a:highlight>
                          <a:srgbClr val="FFFFFF"/>
                        </a:highligh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400">
                          <a:solidFill>
                            <a:srgbClr val="222222"/>
                          </a:solidFill>
                          <a:highlight>
                            <a:srgbClr val="FFFFFF"/>
                          </a:highlight>
                        </a:rPr>
                        <a:t>0.0868</a:t>
                      </a:r>
                      <a:endParaRPr sz="2400">
                        <a:solidFill>
                          <a:srgbClr val="222222"/>
                        </a:solidFill>
                        <a:highlight>
                          <a:srgbClr val="FFFFFF"/>
                        </a:highligh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400">
                          <a:solidFill>
                            <a:srgbClr val="222222"/>
                          </a:solidFill>
                          <a:highlight>
                            <a:srgbClr val="FFFFFF"/>
                          </a:highlight>
                        </a:rPr>
                        <a:t>0.7876588</a:t>
                      </a:r>
                      <a:endParaRPr sz="2400">
                        <a:solidFill>
                          <a:srgbClr val="222222"/>
                        </a:solidFill>
                        <a:highlight>
                          <a:srgbClr val="FFFFFF"/>
                        </a:highligh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96200">
                <a:tc>
                  <a:txBody>
                    <a:bodyPr>
                      <a:noAutofit/>
                    </a:bodyPr>
                    <a:lstStyle/>
                    <a:p>
                      <a:pPr indent="0" lvl="0" marL="0" rtl="0">
                        <a:spcBef>
                          <a:spcPts val="0"/>
                        </a:spcBef>
                        <a:spcAft>
                          <a:spcPts val="0"/>
                        </a:spcAft>
                        <a:buNone/>
                      </a:pPr>
                      <a:r>
                        <a:rPr lang="en-US" sz="2400">
                          <a:solidFill>
                            <a:srgbClr val="222222"/>
                          </a:solidFill>
                          <a:highlight>
                            <a:srgbClr val="FFFFFF"/>
                          </a:highlight>
                        </a:rPr>
                        <a:t>{158,1ED,255}</a:t>
                      </a:r>
                      <a:endParaRPr sz="2400">
                        <a:solidFill>
                          <a:srgbClr val="222222"/>
                        </a:solidFill>
                        <a:highlight>
                          <a:srgbClr val="FFFFFF"/>
                        </a:highligh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400">
                          <a:solidFill>
                            <a:srgbClr val="222222"/>
                          </a:solidFill>
                          <a:highlight>
                            <a:srgbClr val="FFFFFF"/>
                          </a:highlight>
                        </a:rPr>
                        <a:t>{39}</a:t>
                      </a:r>
                      <a:endParaRPr sz="2400">
                        <a:solidFill>
                          <a:srgbClr val="222222"/>
                        </a:solidFill>
                        <a:highlight>
                          <a:srgbClr val="FFFFFF"/>
                        </a:highligh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400">
                          <a:solidFill>
                            <a:srgbClr val="222222"/>
                          </a:solidFill>
                          <a:highlight>
                            <a:srgbClr val="FFFFFF"/>
                          </a:highlight>
                        </a:rPr>
                        <a:t>0.1282</a:t>
                      </a:r>
                      <a:endParaRPr sz="2400">
                        <a:solidFill>
                          <a:srgbClr val="222222"/>
                        </a:solidFill>
                        <a:highlight>
                          <a:srgbClr val="FFFFFF"/>
                        </a:highligh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400">
                          <a:solidFill>
                            <a:srgbClr val="222222"/>
                          </a:solidFill>
                          <a:highlight>
                            <a:srgbClr val="FFFFFF"/>
                          </a:highlight>
                        </a:rPr>
                        <a:t>0.7788578</a:t>
                      </a:r>
                      <a:endParaRPr sz="2400">
                        <a:solidFill>
                          <a:srgbClr val="222222"/>
                        </a:solidFill>
                        <a:highlight>
                          <a:srgbClr val="FFFFFF"/>
                        </a:highligh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96200">
                <a:tc>
                  <a:txBody>
                    <a:bodyPr>
                      <a:noAutofit/>
                    </a:bodyPr>
                    <a:lstStyle/>
                    <a:p>
                      <a:pPr indent="0" lvl="0" marL="0" rtl="0">
                        <a:spcBef>
                          <a:spcPts val="0"/>
                        </a:spcBef>
                        <a:spcAft>
                          <a:spcPts val="0"/>
                        </a:spcAft>
                        <a:buNone/>
                      </a:pPr>
                      <a:r>
                        <a:rPr lang="en-US" sz="2400">
                          <a:solidFill>
                            <a:srgbClr val="222222"/>
                          </a:solidFill>
                          <a:highlight>
                            <a:srgbClr val="FFFFFF"/>
                          </a:highlight>
                        </a:rPr>
                        <a:t>{221,39}</a:t>
                      </a:r>
                      <a:endParaRPr sz="2400">
                        <a:solidFill>
                          <a:srgbClr val="222222"/>
                        </a:solidFill>
                        <a:highlight>
                          <a:srgbClr val="FFFFFF"/>
                        </a:highligh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400">
                          <a:solidFill>
                            <a:srgbClr val="222222"/>
                          </a:solidFill>
                          <a:highlight>
                            <a:srgbClr val="FFFFFF"/>
                          </a:highlight>
                        </a:rPr>
                        <a:t>{1A6}</a:t>
                      </a:r>
                      <a:endParaRPr sz="2400">
                        <a:solidFill>
                          <a:srgbClr val="222222"/>
                        </a:solidFill>
                        <a:highlight>
                          <a:srgbClr val="FFFFFF"/>
                        </a:highligh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400">
                          <a:solidFill>
                            <a:srgbClr val="222222"/>
                          </a:solidFill>
                          <a:highlight>
                            <a:srgbClr val="FFFFFF"/>
                          </a:highlight>
                        </a:rPr>
                        <a:t>0.0442</a:t>
                      </a:r>
                      <a:endParaRPr sz="2400">
                        <a:solidFill>
                          <a:srgbClr val="222222"/>
                        </a:solidFill>
                        <a:highlight>
                          <a:srgbClr val="FFFFFF"/>
                        </a:highligh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400">
                          <a:solidFill>
                            <a:srgbClr val="222222"/>
                          </a:solidFill>
                          <a:highlight>
                            <a:srgbClr val="FFFFFF"/>
                          </a:highlight>
                        </a:rPr>
                        <a:t>0.7594502</a:t>
                      </a:r>
                      <a:endParaRPr sz="2400">
                        <a:solidFill>
                          <a:srgbClr val="222222"/>
                        </a:solidFill>
                        <a:highlight>
                          <a:srgbClr val="FFFFFF"/>
                        </a:highligh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445" name="Shape 445"/>
          <p:cNvSpPr txBox="1"/>
          <p:nvPr/>
        </p:nvSpPr>
        <p:spPr>
          <a:xfrm>
            <a:off x="1665900" y="1033950"/>
            <a:ext cx="8275800" cy="921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3600"/>
              <a:t>Frequent CAN IDs and its Association</a:t>
            </a:r>
            <a:endParaRPr sz="3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Shape 88"/>
          <p:cNvSpPr txBox="1"/>
          <p:nvPr>
            <p:ph type="title"/>
          </p:nvPr>
        </p:nvSpPr>
        <p:spPr>
          <a:xfrm>
            <a:off x="838200" y="365126"/>
            <a:ext cx="10515600" cy="7914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Times New Roman"/>
              <a:buNone/>
            </a:pPr>
            <a:r>
              <a:rPr b="0" i="0" lang="en-US" u="none" cap="none" strike="noStrike">
                <a:solidFill>
                  <a:srgbClr val="000000"/>
                </a:solidFill>
                <a:latin typeface="Times New Roman"/>
                <a:ea typeface="Times New Roman"/>
                <a:cs typeface="Times New Roman"/>
                <a:sym typeface="Times New Roman"/>
              </a:rPr>
              <a:t>What is CAN Bus ?</a:t>
            </a:r>
            <a:endParaRPr b="0" i="0" u="none" cap="none" strike="noStrike">
              <a:solidFill>
                <a:srgbClr val="000000"/>
              </a:solidFill>
              <a:latin typeface="Times New Roman"/>
              <a:ea typeface="Times New Roman"/>
              <a:cs typeface="Times New Roman"/>
              <a:sym typeface="Times New Roman"/>
            </a:endParaRPr>
          </a:p>
        </p:txBody>
      </p:sp>
      <p:sp>
        <p:nvSpPr>
          <p:cNvPr id="89" name="Shape 89"/>
          <p:cNvSpPr txBox="1"/>
          <p:nvPr>
            <p:ph idx="1" type="body"/>
          </p:nvPr>
        </p:nvSpPr>
        <p:spPr>
          <a:xfrm>
            <a:off x="838200" y="1803265"/>
            <a:ext cx="10515600" cy="4780500"/>
          </a:xfrm>
          <a:prstGeom prst="rect">
            <a:avLst/>
          </a:prstGeom>
          <a:noFill/>
          <a:ln>
            <a:noFill/>
          </a:ln>
        </p:spPr>
        <p:txBody>
          <a:bodyPr anchorCtr="0" anchor="t" bIns="45700" lIns="91425" spcFirstLastPara="1" rIns="91425" wrap="square" tIns="45700">
            <a:noAutofit/>
          </a:bodyPr>
          <a:lstStyle/>
          <a:p>
            <a:pPr indent="-203200" lvl="0" marL="228600" marR="0" rtl="0" algn="l">
              <a:lnSpc>
                <a:spcPct val="115000"/>
              </a:lnSpc>
              <a:spcBef>
                <a:spcPts val="0"/>
              </a:spcBef>
              <a:spcAft>
                <a:spcPts val="0"/>
              </a:spcAft>
              <a:buClr>
                <a:srgbClr val="000000"/>
              </a:buClr>
              <a:buSzPts val="2000"/>
              <a:buFont typeface="Times New Roman"/>
              <a:buChar char="•"/>
            </a:pPr>
            <a:r>
              <a:rPr i="0" lang="en-US" sz="2000" u="none" cap="none" strike="noStrike">
                <a:solidFill>
                  <a:srgbClr val="000000"/>
                </a:solidFill>
                <a:latin typeface="Times New Roman"/>
                <a:ea typeface="Times New Roman"/>
                <a:cs typeface="Times New Roman"/>
                <a:sym typeface="Times New Roman"/>
              </a:rPr>
              <a:t>A </a:t>
            </a:r>
            <a:r>
              <a:rPr b="1" i="0" lang="en-US" sz="2000" u="none" cap="none" strike="noStrike">
                <a:solidFill>
                  <a:srgbClr val="000000"/>
                </a:solidFill>
                <a:latin typeface="Times New Roman"/>
                <a:ea typeface="Times New Roman"/>
                <a:cs typeface="Times New Roman"/>
                <a:sym typeface="Times New Roman"/>
              </a:rPr>
              <a:t>vehicle bus</a:t>
            </a:r>
            <a:r>
              <a:rPr i="0" lang="en-US" sz="2000" u="none" cap="none" strike="noStrike">
                <a:solidFill>
                  <a:srgbClr val="000000"/>
                </a:solidFill>
                <a:latin typeface="Times New Roman"/>
                <a:ea typeface="Times New Roman"/>
                <a:cs typeface="Times New Roman"/>
                <a:sym typeface="Times New Roman"/>
              </a:rPr>
              <a:t> to allow microcontrollers and devices to communicate direc</a:t>
            </a:r>
            <a:r>
              <a:rPr lang="en-US" sz="2000">
                <a:solidFill>
                  <a:srgbClr val="000000"/>
                </a:solidFill>
                <a:latin typeface="Times New Roman"/>
                <a:ea typeface="Times New Roman"/>
                <a:cs typeface="Times New Roman"/>
                <a:sym typeface="Times New Roman"/>
              </a:rPr>
              <a:t>tly </a:t>
            </a:r>
            <a:r>
              <a:rPr i="0" lang="en-US" sz="2000" u="none" cap="none" strike="noStrike">
                <a:solidFill>
                  <a:srgbClr val="000000"/>
                </a:solidFill>
                <a:latin typeface="Times New Roman"/>
                <a:ea typeface="Times New Roman"/>
                <a:cs typeface="Times New Roman"/>
                <a:sym typeface="Times New Roman"/>
              </a:rPr>
              <a:t>with each other</a:t>
            </a:r>
            <a:r>
              <a:rPr lang="en-US" sz="2000">
                <a:solidFill>
                  <a:srgbClr val="000000"/>
                </a:solidFill>
                <a:latin typeface="Times New Roman"/>
                <a:ea typeface="Times New Roman"/>
                <a:cs typeface="Times New Roman"/>
                <a:sym typeface="Times New Roman"/>
              </a:rPr>
              <a:t>.</a:t>
            </a:r>
            <a:endParaRPr i="0" sz="2000" u="none" cap="none" strike="noStrike">
              <a:solidFill>
                <a:srgbClr val="000000"/>
              </a:solidFill>
              <a:latin typeface="Times New Roman"/>
              <a:ea typeface="Times New Roman"/>
              <a:cs typeface="Times New Roman"/>
              <a:sym typeface="Times New Roman"/>
            </a:endParaRPr>
          </a:p>
          <a:p>
            <a:pPr indent="-203200" lvl="0" marL="228600" marR="0" rtl="0" algn="l">
              <a:lnSpc>
                <a:spcPct val="115000"/>
              </a:lnSpc>
              <a:spcBef>
                <a:spcPts val="1000"/>
              </a:spcBef>
              <a:spcAft>
                <a:spcPts val="0"/>
              </a:spcAft>
              <a:buClr>
                <a:srgbClr val="000000"/>
              </a:buClr>
              <a:buSzPts val="2000"/>
              <a:buFont typeface="Times New Roman"/>
              <a:buChar char="•"/>
            </a:pPr>
            <a:r>
              <a:rPr lang="en-US" sz="2000">
                <a:solidFill>
                  <a:srgbClr val="000000"/>
                </a:solidFill>
                <a:latin typeface="Times New Roman"/>
                <a:ea typeface="Times New Roman"/>
                <a:cs typeface="Times New Roman"/>
                <a:sym typeface="Times New Roman"/>
              </a:rPr>
              <a:t>D</a:t>
            </a:r>
            <a:r>
              <a:rPr i="0" lang="en-US" sz="2000" u="none" cap="none" strike="noStrike">
                <a:solidFill>
                  <a:srgbClr val="000000"/>
                </a:solidFill>
                <a:latin typeface="Times New Roman"/>
                <a:ea typeface="Times New Roman"/>
                <a:cs typeface="Times New Roman"/>
                <a:sym typeface="Times New Roman"/>
              </a:rPr>
              <a:t>esigned for </a:t>
            </a:r>
            <a:r>
              <a:rPr b="1" i="0" lang="en-US" sz="2000" u="none" cap="none" strike="noStrike">
                <a:solidFill>
                  <a:srgbClr val="000000"/>
                </a:solidFill>
                <a:latin typeface="Times New Roman"/>
                <a:ea typeface="Times New Roman"/>
                <a:cs typeface="Times New Roman"/>
                <a:sym typeface="Times New Roman"/>
              </a:rPr>
              <a:t>multiplex electrical wiring</a:t>
            </a:r>
            <a:r>
              <a:rPr i="0" lang="en-US" sz="2000" u="none" cap="none" strike="noStrike">
                <a:solidFill>
                  <a:srgbClr val="000000"/>
                </a:solidFill>
                <a:latin typeface="Times New Roman"/>
                <a:ea typeface="Times New Roman"/>
                <a:cs typeface="Times New Roman"/>
                <a:sym typeface="Times New Roman"/>
              </a:rPr>
              <a:t> within automobiles</a:t>
            </a:r>
            <a:r>
              <a:rPr lang="en-US" sz="2000">
                <a:solidFill>
                  <a:srgbClr val="000000"/>
                </a:solidFill>
                <a:latin typeface="Times New Roman"/>
                <a:ea typeface="Times New Roman"/>
                <a:cs typeface="Times New Roman"/>
                <a:sym typeface="Times New Roman"/>
              </a:rPr>
              <a:t>.</a:t>
            </a:r>
            <a:endParaRPr sz="2000">
              <a:solidFill>
                <a:srgbClr val="000000"/>
              </a:solidFill>
              <a:latin typeface="Times New Roman"/>
              <a:ea typeface="Times New Roman"/>
              <a:cs typeface="Times New Roman"/>
              <a:sym typeface="Times New Roman"/>
            </a:endParaRPr>
          </a:p>
          <a:p>
            <a:pPr indent="-203200" lvl="0" marL="228600" marR="0" rtl="0" algn="l">
              <a:lnSpc>
                <a:spcPct val="115000"/>
              </a:lnSpc>
              <a:spcBef>
                <a:spcPts val="1000"/>
              </a:spcBef>
              <a:spcAft>
                <a:spcPts val="0"/>
              </a:spcAft>
              <a:buClr>
                <a:srgbClr val="000000"/>
              </a:buClr>
              <a:buSzPts val="2000"/>
              <a:buFont typeface="Times New Roman"/>
              <a:buChar char="•"/>
            </a:pPr>
            <a:r>
              <a:rPr i="0" lang="en-US" sz="2000" u="none" cap="none" strike="noStrike">
                <a:solidFill>
                  <a:srgbClr val="000000"/>
                </a:solidFill>
                <a:latin typeface="Times New Roman"/>
                <a:ea typeface="Times New Roman"/>
                <a:cs typeface="Times New Roman"/>
                <a:sym typeface="Times New Roman"/>
              </a:rPr>
              <a:t>CAN</a:t>
            </a:r>
            <a:r>
              <a:rPr lang="en-US" sz="2000">
                <a:solidFill>
                  <a:srgbClr val="000000"/>
                </a:solidFill>
                <a:latin typeface="Times New Roman"/>
                <a:ea typeface="Times New Roman"/>
                <a:cs typeface="Times New Roman"/>
                <a:sym typeface="Times New Roman"/>
              </a:rPr>
              <a:t> </a:t>
            </a:r>
            <a:r>
              <a:rPr i="0" lang="en-US" sz="2000" u="none" cap="none" strike="noStrike">
                <a:solidFill>
                  <a:srgbClr val="000000"/>
                </a:solidFill>
                <a:latin typeface="Times New Roman"/>
                <a:ea typeface="Times New Roman"/>
                <a:cs typeface="Times New Roman"/>
                <a:sym typeface="Times New Roman"/>
              </a:rPr>
              <a:t>network used in many </a:t>
            </a:r>
            <a:r>
              <a:rPr b="1" i="0" lang="en-US" sz="2000" u="none" cap="none" strike="noStrike">
                <a:solidFill>
                  <a:srgbClr val="000000"/>
                </a:solidFill>
                <a:latin typeface="Times New Roman"/>
                <a:ea typeface="Times New Roman"/>
                <a:cs typeface="Times New Roman"/>
                <a:sym typeface="Times New Roman"/>
              </a:rPr>
              <a:t>everyday products</a:t>
            </a:r>
            <a:r>
              <a:rPr lang="en-US" sz="2000">
                <a:solidFill>
                  <a:srgbClr val="000000"/>
                </a:solidFill>
                <a:latin typeface="Times New Roman"/>
                <a:ea typeface="Times New Roman"/>
                <a:cs typeface="Times New Roman"/>
                <a:sym typeface="Times New Roman"/>
              </a:rPr>
              <a:t>.</a:t>
            </a:r>
            <a:endParaRPr sz="2000">
              <a:solidFill>
                <a:srgbClr val="000000"/>
              </a:solidFill>
              <a:latin typeface="Times New Roman"/>
              <a:ea typeface="Times New Roman"/>
              <a:cs typeface="Times New Roman"/>
              <a:sym typeface="Times New Roman"/>
            </a:endParaRPr>
          </a:p>
          <a:p>
            <a:pPr indent="-203200" lvl="0" marL="228600" marR="0" rtl="0" algn="l">
              <a:lnSpc>
                <a:spcPct val="115000"/>
              </a:lnSpc>
              <a:spcBef>
                <a:spcPts val="1000"/>
              </a:spcBef>
              <a:spcAft>
                <a:spcPts val="2100"/>
              </a:spcAft>
              <a:buClr>
                <a:srgbClr val="000000"/>
              </a:buClr>
              <a:buSzPts val="2000"/>
              <a:buFont typeface="Times New Roman"/>
              <a:buChar char="•"/>
            </a:pPr>
            <a:r>
              <a:rPr i="0" lang="en-US" sz="2000" u="none" cap="none" strike="noStrike">
                <a:solidFill>
                  <a:srgbClr val="000000"/>
                </a:solidFill>
                <a:latin typeface="Times New Roman"/>
                <a:ea typeface="Times New Roman"/>
                <a:cs typeface="Times New Roman"/>
                <a:sym typeface="Times New Roman"/>
              </a:rPr>
              <a:t>It replaces the traditional architecture of wiring with a new architecture consisting of only </a:t>
            </a:r>
            <a:r>
              <a:rPr b="1" i="0" lang="en-US" sz="2000" u="none" cap="none" strike="noStrike">
                <a:solidFill>
                  <a:srgbClr val="000000"/>
                </a:solidFill>
                <a:latin typeface="Times New Roman"/>
                <a:ea typeface="Times New Roman"/>
                <a:cs typeface="Times New Roman"/>
                <a:sym typeface="Times New Roman"/>
              </a:rPr>
              <a:t>one bus</a:t>
            </a:r>
            <a:r>
              <a:rPr i="0" lang="en-US" sz="2000" u="none" cap="none" strike="noStrike">
                <a:solidFill>
                  <a:srgbClr val="000000"/>
                </a:solidFill>
                <a:latin typeface="Times New Roman"/>
                <a:ea typeface="Times New Roman"/>
                <a:cs typeface="Times New Roman"/>
                <a:sym typeface="Times New Roman"/>
              </a:rPr>
              <a:t>, the CAN bus.</a:t>
            </a:r>
            <a:endParaRPr i="0" sz="2000" u="none" cap="none" strike="noStrike">
              <a:solidFill>
                <a:srgbClr val="000000"/>
              </a:solidFill>
              <a:latin typeface="Times New Roman"/>
              <a:ea typeface="Times New Roman"/>
              <a:cs typeface="Times New Roman"/>
              <a:sym typeface="Times New Roman"/>
            </a:endParaRPr>
          </a:p>
        </p:txBody>
      </p:sp>
      <p:sp>
        <p:nvSpPr>
          <p:cNvPr id="90" name="Shape 90"/>
          <p:cNvSpPr txBox="1"/>
          <p:nvPr/>
        </p:nvSpPr>
        <p:spPr>
          <a:xfrm>
            <a:off x="8216153" y="605118"/>
            <a:ext cx="18473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pic>
        <p:nvPicPr>
          <p:cNvPr id="451" name="Shape 451"/>
          <p:cNvPicPr preferRelativeResize="0"/>
          <p:nvPr/>
        </p:nvPicPr>
        <p:blipFill>
          <a:blip r:embed="rId3">
            <a:alphaModFix/>
          </a:blip>
          <a:stretch>
            <a:fillRect/>
          </a:stretch>
        </p:blipFill>
        <p:spPr>
          <a:xfrm>
            <a:off x="571600" y="567063"/>
            <a:ext cx="10629625" cy="57238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pic>
        <p:nvPicPr>
          <p:cNvPr id="457" name="Shape 457"/>
          <p:cNvPicPr preferRelativeResize="0"/>
          <p:nvPr/>
        </p:nvPicPr>
        <p:blipFill>
          <a:blip r:embed="rId3">
            <a:alphaModFix/>
          </a:blip>
          <a:stretch>
            <a:fillRect/>
          </a:stretch>
        </p:blipFill>
        <p:spPr>
          <a:xfrm>
            <a:off x="903975" y="803600"/>
            <a:ext cx="10597026" cy="5610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Shape 463"/>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p>
            <a:pPr indent="0" lvl="0" marL="4572000">
              <a:spcBef>
                <a:spcPts val="0"/>
              </a:spcBef>
              <a:spcAft>
                <a:spcPts val="0"/>
              </a:spcAft>
              <a:buNone/>
            </a:pPr>
            <a:r>
              <a:rPr lang="en-US"/>
              <a:t>Entropy</a:t>
            </a:r>
            <a:endParaRPr/>
          </a:p>
        </p:txBody>
      </p:sp>
      <p:sp>
        <p:nvSpPr>
          <p:cNvPr id="464" name="Shape 464"/>
          <p:cNvSpPr txBox="1"/>
          <p:nvPr>
            <p:ph idx="1" type="body"/>
          </p:nvPr>
        </p:nvSpPr>
        <p:spPr>
          <a:xfrm>
            <a:off x="287775" y="1657075"/>
            <a:ext cx="6310800" cy="5126400"/>
          </a:xfrm>
          <a:prstGeom prst="rect">
            <a:avLst/>
          </a:prstGeom>
        </p:spPr>
        <p:txBody>
          <a:bodyPr anchorCtr="0" anchor="t" bIns="121900" lIns="121900" spcFirstLastPara="1" rIns="121900" wrap="square" tIns="121900">
            <a:noAutofit/>
          </a:bodyPr>
          <a:lstStyle/>
          <a:p>
            <a:pPr indent="0" lvl="0" marL="0">
              <a:spcBef>
                <a:spcPts val="0"/>
              </a:spcBef>
              <a:spcAft>
                <a:spcPts val="0"/>
              </a:spcAft>
              <a:buNone/>
            </a:pPr>
            <a:r>
              <a:rPr lang="en-US">
                <a:solidFill>
                  <a:srgbClr val="000000"/>
                </a:solidFill>
                <a:latin typeface="Times New Roman"/>
                <a:ea typeface="Times New Roman"/>
                <a:cs typeface="Times New Roman"/>
                <a:sym typeface="Times New Roman"/>
              </a:rPr>
              <a:t>Data Abstraction Level</a:t>
            </a:r>
            <a:endParaRPr>
              <a:solidFill>
                <a:srgbClr val="000000"/>
              </a:solidFill>
              <a:latin typeface="Times New Roman"/>
              <a:ea typeface="Times New Roman"/>
              <a:cs typeface="Times New Roman"/>
              <a:sym typeface="Times New Roman"/>
            </a:endParaRPr>
          </a:p>
          <a:p>
            <a:pPr indent="-381000" lvl="0" marL="457200">
              <a:spcBef>
                <a:spcPts val="2100"/>
              </a:spcBef>
              <a:spcAft>
                <a:spcPts val="0"/>
              </a:spcAft>
              <a:buClr>
                <a:srgbClr val="000000"/>
              </a:buClr>
              <a:buSzPts val="2400"/>
              <a:buFont typeface="Times New Roman"/>
              <a:buChar char="●"/>
            </a:pPr>
            <a:r>
              <a:rPr lang="en-US">
                <a:solidFill>
                  <a:srgbClr val="000000"/>
                </a:solidFill>
                <a:latin typeface="Times New Roman"/>
                <a:ea typeface="Times New Roman"/>
                <a:cs typeface="Times New Roman"/>
                <a:sym typeface="Times New Roman"/>
              </a:rPr>
              <a:t>Binary Level</a:t>
            </a:r>
            <a:endParaRPr>
              <a:solidFill>
                <a:srgbClr val="000000"/>
              </a:solidFill>
              <a:latin typeface="Times New Roman"/>
              <a:ea typeface="Times New Roman"/>
              <a:cs typeface="Times New Roman"/>
              <a:sym typeface="Times New Roman"/>
            </a:endParaRPr>
          </a:p>
          <a:p>
            <a:pPr indent="-381000" lvl="0" marL="457200">
              <a:spcBef>
                <a:spcPts val="0"/>
              </a:spcBef>
              <a:spcAft>
                <a:spcPts val="0"/>
              </a:spcAft>
              <a:buClr>
                <a:srgbClr val="000000"/>
              </a:buClr>
              <a:buSzPts val="2400"/>
              <a:buFont typeface="Times New Roman"/>
              <a:buChar char="●"/>
            </a:pPr>
            <a:r>
              <a:rPr lang="en-US">
                <a:solidFill>
                  <a:srgbClr val="000000"/>
                </a:solidFill>
                <a:latin typeface="Times New Roman"/>
                <a:ea typeface="Times New Roman"/>
                <a:cs typeface="Times New Roman"/>
                <a:sym typeface="Times New Roman"/>
              </a:rPr>
              <a:t>Signal Level</a:t>
            </a:r>
            <a:endParaRPr>
              <a:solidFill>
                <a:srgbClr val="000000"/>
              </a:solidFill>
              <a:latin typeface="Times New Roman"/>
              <a:ea typeface="Times New Roman"/>
              <a:cs typeface="Times New Roman"/>
              <a:sym typeface="Times New Roman"/>
            </a:endParaRPr>
          </a:p>
          <a:p>
            <a:pPr indent="-381000" lvl="0" marL="457200" rtl="0">
              <a:spcBef>
                <a:spcPts val="0"/>
              </a:spcBef>
              <a:spcAft>
                <a:spcPts val="0"/>
              </a:spcAft>
              <a:buClr>
                <a:srgbClr val="000000"/>
              </a:buClr>
              <a:buSzPts val="2400"/>
              <a:buFont typeface="Times New Roman"/>
              <a:buChar char="●"/>
            </a:pPr>
            <a:r>
              <a:rPr lang="en-US">
                <a:solidFill>
                  <a:srgbClr val="000000"/>
                </a:solidFill>
                <a:latin typeface="Times New Roman"/>
                <a:ea typeface="Times New Roman"/>
                <a:cs typeface="Times New Roman"/>
                <a:sym typeface="Times New Roman"/>
              </a:rPr>
              <a:t>Protocol Level</a:t>
            </a:r>
            <a:endParaRPr>
              <a:solidFill>
                <a:srgbClr val="000000"/>
              </a:solidFill>
              <a:latin typeface="Times New Roman"/>
              <a:ea typeface="Times New Roman"/>
              <a:cs typeface="Times New Roman"/>
              <a:sym typeface="Times New Roman"/>
            </a:endParaRPr>
          </a:p>
          <a:p>
            <a:pPr indent="0" lvl="0" marL="0" rtl="0">
              <a:spcBef>
                <a:spcPts val="2100"/>
              </a:spcBef>
              <a:spcAft>
                <a:spcPts val="0"/>
              </a:spcAft>
              <a:buNone/>
            </a:pPr>
            <a:r>
              <a:rPr lang="en-US">
                <a:solidFill>
                  <a:srgbClr val="000000"/>
                </a:solidFill>
                <a:latin typeface="Times New Roman"/>
                <a:ea typeface="Times New Roman"/>
                <a:cs typeface="Times New Roman"/>
                <a:sym typeface="Times New Roman"/>
              </a:rPr>
              <a:t>Information-Theoretic Measures</a:t>
            </a:r>
            <a:endParaRPr>
              <a:solidFill>
                <a:srgbClr val="000000"/>
              </a:solidFill>
              <a:latin typeface="Times New Roman"/>
              <a:ea typeface="Times New Roman"/>
              <a:cs typeface="Times New Roman"/>
              <a:sym typeface="Times New Roman"/>
            </a:endParaRPr>
          </a:p>
          <a:p>
            <a:pPr indent="0" lvl="0" marL="0">
              <a:spcBef>
                <a:spcPts val="2100"/>
              </a:spcBef>
              <a:spcAft>
                <a:spcPts val="0"/>
              </a:spcAft>
              <a:buNone/>
            </a:pPr>
            <a:r>
              <a:t/>
            </a:r>
            <a:endParaRPr>
              <a:solidFill>
                <a:srgbClr val="000000"/>
              </a:solidFill>
              <a:latin typeface="Times New Roman"/>
              <a:ea typeface="Times New Roman"/>
              <a:cs typeface="Times New Roman"/>
              <a:sym typeface="Times New Roman"/>
            </a:endParaRPr>
          </a:p>
          <a:p>
            <a:pPr indent="0" lvl="0" marL="0" rtl="0">
              <a:spcBef>
                <a:spcPts val="2100"/>
              </a:spcBef>
              <a:spcAft>
                <a:spcPts val="0"/>
              </a:spcAft>
              <a:buNone/>
            </a:pPr>
            <a:r>
              <a:rPr lang="en-US">
                <a:solidFill>
                  <a:srgbClr val="000000"/>
                </a:solidFill>
                <a:latin typeface="Times New Roman"/>
                <a:ea typeface="Times New Roman"/>
                <a:cs typeface="Times New Roman"/>
                <a:sym typeface="Times New Roman"/>
              </a:rPr>
              <a:t>Relative Entropy: 		</a:t>
            </a:r>
            <a:endParaRPr>
              <a:solidFill>
                <a:srgbClr val="000000"/>
              </a:solidFill>
              <a:latin typeface="Times New Roman"/>
              <a:ea typeface="Times New Roman"/>
              <a:cs typeface="Times New Roman"/>
              <a:sym typeface="Times New Roman"/>
            </a:endParaRPr>
          </a:p>
          <a:p>
            <a:pPr indent="0" lvl="0" marL="0" rtl="0">
              <a:spcBef>
                <a:spcPts val="2100"/>
              </a:spcBef>
              <a:spcAft>
                <a:spcPts val="2100"/>
              </a:spcAft>
              <a:buNone/>
            </a:pPr>
            <a:r>
              <a:t/>
            </a:r>
            <a:endParaRPr>
              <a:solidFill>
                <a:srgbClr val="000000"/>
              </a:solidFill>
              <a:latin typeface="Times New Roman"/>
              <a:ea typeface="Times New Roman"/>
              <a:cs typeface="Times New Roman"/>
              <a:sym typeface="Times New Roman"/>
            </a:endParaRPr>
          </a:p>
        </p:txBody>
      </p:sp>
      <p:pic>
        <p:nvPicPr>
          <p:cNvPr id="465" name="Shape 465"/>
          <p:cNvPicPr preferRelativeResize="0"/>
          <p:nvPr/>
        </p:nvPicPr>
        <p:blipFill>
          <a:blip r:embed="rId3">
            <a:alphaModFix/>
          </a:blip>
          <a:stretch>
            <a:fillRect/>
          </a:stretch>
        </p:blipFill>
        <p:spPr>
          <a:xfrm>
            <a:off x="4463712" y="3693200"/>
            <a:ext cx="3685675" cy="1145200"/>
          </a:xfrm>
          <a:prstGeom prst="rect">
            <a:avLst/>
          </a:prstGeom>
          <a:noFill/>
          <a:ln>
            <a:noFill/>
          </a:ln>
        </p:spPr>
      </p:pic>
      <p:pic>
        <p:nvPicPr>
          <p:cNvPr id="466" name="Shape 466"/>
          <p:cNvPicPr preferRelativeResize="0"/>
          <p:nvPr/>
        </p:nvPicPr>
        <p:blipFill>
          <a:blip r:embed="rId4">
            <a:alphaModFix/>
          </a:blip>
          <a:stretch>
            <a:fillRect/>
          </a:stretch>
        </p:blipFill>
        <p:spPr>
          <a:xfrm>
            <a:off x="2918050" y="5269825"/>
            <a:ext cx="3505550" cy="8253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pic>
        <p:nvPicPr>
          <p:cNvPr id="472" name="Shape 472"/>
          <p:cNvPicPr preferRelativeResize="0"/>
          <p:nvPr/>
        </p:nvPicPr>
        <p:blipFill>
          <a:blip r:embed="rId3">
            <a:alphaModFix/>
          </a:blip>
          <a:stretch>
            <a:fillRect/>
          </a:stretch>
        </p:blipFill>
        <p:spPr>
          <a:xfrm>
            <a:off x="373425" y="491700"/>
            <a:ext cx="11445151" cy="62053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pic>
        <p:nvPicPr>
          <p:cNvPr id="478" name="Shape 478"/>
          <p:cNvPicPr preferRelativeResize="0"/>
          <p:nvPr/>
        </p:nvPicPr>
        <p:blipFill>
          <a:blip r:embed="rId3">
            <a:alphaModFix/>
          </a:blip>
          <a:stretch>
            <a:fillRect/>
          </a:stretch>
        </p:blipFill>
        <p:spPr>
          <a:xfrm>
            <a:off x="517200" y="559275"/>
            <a:ext cx="11157601" cy="60425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pic>
        <p:nvPicPr>
          <p:cNvPr id="484" name="Shape 484"/>
          <p:cNvPicPr preferRelativeResize="0"/>
          <p:nvPr/>
        </p:nvPicPr>
        <p:blipFill>
          <a:blip r:embed="rId3">
            <a:alphaModFix/>
          </a:blip>
          <a:stretch>
            <a:fillRect/>
          </a:stretch>
        </p:blipFill>
        <p:spPr>
          <a:xfrm>
            <a:off x="704850" y="400050"/>
            <a:ext cx="10782300" cy="60579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Shape 490"/>
          <p:cNvSpPr txBox="1"/>
          <p:nvPr>
            <p:ph idx="1" type="body"/>
          </p:nvPr>
        </p:nvSpPr>
        <p:spPr>
          <a:xfrm>
            <a:off x="415600" y="1536633"/>
            <a:ext cx="11360700" cy="4555200"/>
          </a:xfrm>
          <a:prstGeom prst="rect">
            <a:avLst/>
          </a:prstGeom>
        </p:spPr>
        <p:txBody>
          <a:bodyPr anchorCtr="0" anchor="t" bIns="121900" lIns="121900" spcFirstLastPara="1" rIns="121900" wrap="square" tIns="121900">
            <a:noAutofit/>
          </a:bodyPr>
          <a:lstStyle/>
          <a:p>
            <a:pPr indent="0" lvl="0" marL="0">
              <a:spcBef>
                <a:spcPts val="0"/>
              </a:spcBef>
              <a:spcAft>
                <a:spcPts val="2100"/>
              </a:spcAft>
              <a:buNone/>
            </a:pPr>
            <a:r>
              <a:t/>
            </a:r>
            <a:endParaRPr/>
          </a:p>
        </p:txBody>
      </p:sp>
      <p:pic>
        <p:nvPicPr>
          <p:cNvPr id="491" name="Shape 491"/>
          <p:cNvPicPr preferRelativeResize="0"/>
          <p:nvPr/>
        </p:nvPicPr>
        <p:blipFill>
          <a:blip r:embed="rId3">
            <a:alphaModFix/>
          </a:blip>
          <a:stretch>
            <a:fillRect/>
          </a:stretch>
        </p:blipFill>
        <p:spPr>
          <a:xfrm>
            <a:off x="415588" y="461950"/>
            <a:ext cx="11172825" cy="59340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Shape 497"/>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p>
            <a:pPr indent="457200" lvl="0" marL="2743200">
              <a:spcBef>
                <a:spcPts val="0"/>
              </a:spcBef>
              <a:spcAft>
                <a:spcPts val="0"/>
              </a:spcAft>
              <a:buNone/>
            </a:pPr>
            <a:r>
              <a:rPr lang="en-US"/>
              <a:t>Deep Neural Network</a:t>
            </a:r>
            <a:endParaRPr/>
          </a:p>
        </p:txBody>
      </p:sp>
      <p:pic>
        <p:nvPicPr>
          <p:cNvPr id="498" name="Shape 498"/>
          <p:cNvPicPr preferRelativeResize="0"/>
          <p:nvPr/>
        </p:nvPicPr>
        <p:blipFill>
          <a:blip r:embed="rId3">
            <a:alphaModFix/>
          </a:blip>
          <a:stretch>
            <a:fillRect/>
          </a:stretch>
        </p:blipFill>
        <p:spPr>
          <a:xfrm>
            <a:off x="1985700" y="1519850"/>
            <a:ext cx="7832850" cy="51172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Shape 504"/>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p>
            <a:pPr indent="457200" lvl="0" marL="3657600">
              <a:spcBef>
                <a:spcPts val="0"/>
              </a:spcBef>
              <a:spcAft>
                <a:spcPts val="0"/>
              </a:spcAft>
              <a:buNone/>
            </a:pPr>
            <a:r>
              <a:rPr lang="en-US"/>
              <a:t>Results of DNN</a:t>
            </a:r>
            <a:endParaRPr/>
          </a:p>
        </p:txBody>
      </p:sp>
      <p:graphicFrame>
        <p:nvGraphicFramePr>
          <p:cNvPr id="505" name="Shape 505"/>
          <p:cNvGraphicFramePr/>
          <p:nvPr/>
        </p:nvGraphicFramePr>
        <p:xfrm>
          <a:off x="902100" y="2537910"/>
          <a:ext cx="3000000" cy="3000000"/>
        </p:xfrm>
        <a:graphic>
          <a:graphicData uri="http://schemas.openxmlformats.org/drawingml/2006/table">
            <a:tbl>
              <a:tblPr>
                <a:noFill/>
                <a:tableStyleId>{4E90ED47-2BC8-46EC-A7C8-95E7610B25C6}</a:tableStyleId>
              </a:tblPr>
              <a:tblGrid>
                <a:gridCol w="1282500"/>
                <a:gridCol w="898850"/>
                <a:gridCol w="898850"/>
                <a:gridCol w="994775"/>
                <a:gridCol w="930825"/>
                <a:gridCol w="1058725"/>
                <a:gridCol w="1079850"/>
                <a:gridCol w="1548975"/>
                <a:gridCol w="1538225"/>
              </a:tblGrid>
              <a:tr h="903475">
                <a:tc>
                  <a:txBody>
                    <a:bodyPr>
                      <a:noAutofit/>
                    </a:bodyPr>
                    <a:lstStyle/>
                    <a:p>
                      <a:pPr indent="0" lvl="0" marL="0" rtl="0">
                        <a:spcBef>
                          <a:spcPts val="0"/>
                        </a:spcBef>
                        <a:spcAft>
                          <a:spcPts val="0"/>
                        </a:spcAft>
                        <a:buNone/>
                      </a:pPr>
                      <a:r>
                        <a:t/>
                      </a:r>
                      <a:endParaRPr/>
                    </a:p>
                  </a:txBody>
                  <a:tcPr marT="91425" marB="91425" marR="91425" marL="91425"/>
                </a:tc>
                <a:tc gridSpan="2">
                  <a:txBody>
                    <a:bodyPr>
                      <a:noAutofit/>
                    </a:bodyPr>
                    <a:lstStyle/>
                    <a:p>
                      <a:pPr indent="0" lvl="0" marL="0" rtl="0">
                        <a:spcBef>
                          <a:spcPts val="0"/>
                        </a:spcBef>
                        <a:spcAft>
                          <a:spcPts val="0"/>
                        </a:spcAft>
                        <a:buNone/>
                      </a:pPr>
                      <a:r>
                        <a:rPr lang="en-US"/>
                        <a:t>Random (Unusual)</a:t>
                      </a:r>
                      <a:endParaRPr/>
                    </a:p>
                  </a:txBody>
                  <a:tcPr marT="91425" marB="91425" marR="91425" marL="91425"/>
                </a:tc>
                <a:tc hMerge="1"/>
                <a:tc gridSpan="2">
                  <a:txBody>
                    <a:bodyPr>
                      <a:noAutofit/>
                    </a:bodyPr>
                    <a:lstStyle/>
                    <a:p>
                      <a:pPr indent="0" lvl="0" marL="0" rtl="0">
                        <a:spcBef>
                          <a:spcPts val="0"/>
                        </a:spcBef>
                        <a:spcAft>
                          <a:spcPts val="0"/>
                        </a:spcAft>
                        <a:buNone/>
                      </a:pPr>
                      <a:r>
                        <a:rPr lang="en-US"/>
                        <a:t>Probability Distribution</a:t>
                      </a:r>
                      <a:endParaRPr/>
                    </a:p>
                  </a:txBody>
                  <a:tcPr marT="91425" marB="91425" marR="91425" marL="91425"/>
                </a:tc>
                <a:tc hMerge="1"/>
                <a:tc gridSpan="2">
                  <a:txBody>
                    <a:bodyPr>
                      <a:noAutofit/>
                    </a:bodyPr>
                    <a:lstStyle/>
                    <a:p>
                      <a:pPr indent="0" lvl="0" marL="0" rtl="0">
                        <a:spcBef>
                          <a:spcPts val="0"/>
                        </a:spcBef>
                        <a:spcAft>
                          <a:spcPts val="0"/>
                        </a:spcAft>
                        <a:buNone/>
                      </a:pPr>
                      <a:r>
                        <a:rPr lang="en-US"/>
                        <a:t>Pair Wise Probability Distribution</a:t>
                      </a:r>
                      <a:endParaRPr/>
                    </a:p>
                  </a:txBody>
                  <a:tcPr marT="91425" marB="91425" marR="91425" marL="91425"/>
                </a:tc>
                <a:tc hMerge="1"/>
                <a:tc gridSpan="2">
                  <a:txBody>
                    <a:bodyPr>
                      <a:noAutofit/>
                    </a:bodyPr>
                    <a:lstStyle/>
                    <a:p>
                      <a:pPr indent="0" lvl="0" marL="0" rtl="0">
                        <a:spcBef>
                          <a:spcPts val="0"/>
                        </a:spcBef>
                        <a:spcAft>
                          <a:spcPts val="0"/>
                        </a:spcAft>
                        <a:buNone/>
                      </a:pPr>
                      <a:r>
                        <a:rPr lang="en-US"/>
                        <a:t>PairWise Inverted Probability Distribution</a:t>
                      </a:r>
                      <a:endParaRPr/>
                    </a:p>
                  </a:txBody>
                  <a:tcPr marT="91425" marB="91425" marR="91425" marL="91425"/>
                </a:tc>
                <a:tc hMerge="1"/>
              </a:tr>
              <a:tr h="588975">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rPr lang="en-US"/>
                        <a:t>TP</a:t>
                      </a:r>
                      <a:endParaRPr/>
                    </a:p>
                  </a:txBody>
                  <a:tcPr marT="91425" marB="91425" marR="91425" marL="91425"/>
                </a:tc>
                <a:tc>
                  <a:txBody>
                    <a:bodyPr>
                      <a:noAutofit/>
                    </a:bodyPr>
                    <a:lstStyle/>
                    <a:p>
                      <a:pPr indent="0" lvl="0" marL="0" rtl="0">
                        <a:spcBef>
                          <a:spcPts val="0"/>
                        </a:spcBef>
                        <a:spcAft>
                          <a:spcPts val="0"/>
                        </a:spcAft>
                        <a:buNone/>
                      </a:pPr>
                      <a:r>
                        <a:rPr lang="en-US"/>
                        <a:t>TN</a:t>
                      </a:r>
                      <a:endParaRPr/>
                    </a:p>
                  </a:txBody>
                  <a:tcPr marT="91425" marB="91425" marR="91425" marL="91425"/>
                </a:tc>
                <a:tc>
                  <a:txBody>
                    <a:bodyPr>
                      <a:noAutofit/>
                    </a:bodyPr>
                    <a:lstStyle/>
                    <a:p>
                      <a:pPr indent="0" lvl="0" marL="0" rtl="0">
                        <a:spcBef>
                          <a:spcPts val="0"/>
                        </a:spcBef>
                        <a:spcAft>
                          <a:spcPts val="0"/>
                        </a:spcAft>
                        <a:buNone/>
                      </a:pPr>
                      <a:r>
                        <a:rPr lang="en-US"/>
                        <a:t>TP</a:t>
                      </a:r>
                      <a:endParaRPr/>
                    </a:p>
                  </a:txBody>
                  <a:tcPr marT="91425" marB="91425" marR="91425" marL="91425"/>
                </a:tc>
                <a:tc>
                  <a:txBody>
                    <a:bodyPr>
                      <a:noAutofit/>
                    </a:bodyPr>
                    <a:lstStyle/>
                    <a:p>
                      <a:pPr indent="0" lvl="0" marL="0" rtl="0">
                        <a:spcBef>
                          <a:spcPts val="0"/>
                        </a:spcBef>
                        <a:spcAft>
                          <a:spcPts val="0"/>
                        </a:spcAft>
                        <a:buNone/>
                      </a:pPr>
                      <a:r>
                        <a:rPr lang="en-US"/>
                        <a:t>TN</a:t>
                      </a:r>
                      <a:endParaRPr/>
                    </a:p>
                  </a:txBody>
                  <a:tcPr marT="91425" marB="91425" marR="91425" marL="91425"/>
                </a:tc>
                <a:tc>
                  <a:txBody>
                    <a:bodyPr>
                      <a:noAutofit/>
                    </a:bodyPr>
                    <a:lstStyle/>
                    <a:p>
                      <a:pPr indent="0" lvl="0" marL="0" rtl="0">
                        <a:spcBef>
                          <a:spcPts val="0"/>
                        </a:spcBef>
                        <a:spcAft>
                          <a:spcPts val="0"/>
                        </a:spcAft>
                        <a:buNone/>
                      </a:pPr>
                      <a:r>
                        <a:rPr lang="en-US"/>
                        <a:t>TP</a:t>
                      </a:r>
                      <a:endParaRPr/>
                    </a:p>
                  </a:txBody>
                  <a:tcPr marT="91425" marB="91425" marR="91425" marL="91425"/>
                </a:tc>
                <a:tc>
                  <a:txBody>
                    <a:bodyPr>
                      <a:noAutofit/>
                    </a:bodyPr>
                    <a:lstStyle/>
                    <a:p>
                      <a:pPr indent="0" lvl="0" marL="0" rtl="0">
                        <a:spcBef>
                          <a:spcPts val="0"/>
                        </a:spcBef>
                        <a:spcAft>
                          <a:spcPts val="0"/>
                        </a:spcAft>
                        <a:buNone/>
                      </a:pPr>
                      <a:r>
                        <a:rPr lang="en-US"/>
                        <a:t>TN</a:t>
                      </a:r>
                      <a:endParaRPr/>
                    </a:p>
                  </a:txBody>
                  <a:tcPr marT="91425" marB="91425" marR="91425" marL="91425"/>
                </a:tc>
                <a:tc>
                  <a:txBody>
                    <a:bodyPr>
                      <a:noAutofit/>
                    </a:bodyPr>
                    <a:lstStyle/>
                    <a:p>
                      <a:pPr indent="0" lvl="0" marL="0" rtl="0">
                        <a:spcBef>
                          <a:spcPts val="0"/>
                        </a:spcBef>
                        <a:spcAft>
                          <a:spcPts val="0"/>
                        </a:spcAft>
                        <a:buNone/>
                      </a:pPr>
                      <a:r>
                        <a:rPr lang="en-US"/>
                        <a:t>TP</a:t>
                      </a:r>
                      <a:endParaRPr/>
                    </a:p>
                  </a:txBody>
                  <a:tcPr marT="91425" marB="91425" marR="91425" marL="91425"/>
                </a:tc>
                <a:tc>
                  <a:txBody>
                    <a:bodyPr>
                      <a:noAutofit/>
                    </a:bodyPr>
                    <a:lstStyle/>
                    <a:p>
                      <a:pPr indent="0" lvl="0" marL="0" rtl="0">
                        <a:spcBef>
                          <a:spcPts val="0"/>
                        </a:spcBef>
                        <a:spcAft>
                          <a:spcPts val="0"/>
                        </a:spcAft>
                        <a:buNone/>
                      </a:pPr>
                      <a:r>
                        <a:rPr lang="en-US"/>
                        <a:t>TN</a:t>
                      </a:r>
                      <a:endParaRPr/>
                    </a:p>
                  </a:txBody>
                  <a:tcPr marT="91425" marB="91425" marR="91425" marL="91425"/>
                </a:tc>
              </a:tr>
              <a:tr h="588975">
                <a:tc>
                  <a:txBody>
                    <a:bodyPr>
                      <a:noAutofit/>
                    </a:bodyPr>
                    <a:lstStyle/>
                    <a:p>
                      <a:pPr indent="0" lvl="0" marL="0" rtl="0">
                        <a:spcBef>
                          <a:spcPts val="0"/>
                        </a:spcBef>
                        <a:spcAft>
                          <a:spcPts val="0"/>
                        </a:spcAft>
                        <a:buNone/>
                      </a:pPr>
                      <a:r>
                        <a:rPr lang="en-US"/>
                        <a:t>BitWise</a:t>
                      </a:r>
                      <a:endParaRPr/>
                    </a:p>
                  </a:txBody>
                  <a:tcPr marT="91425" marB="91425" marR="91425" marL="91425"/>
                </a:tc>
                <a:tc>
                  <a:txBody>
                    <a:bodyPr>
                      <a:noAutofit/>
                    </a:bodyPr>
                    <a:lstStyle/>
                    <a:p>
                      <a:pPr indent="0" lvl="0" marL="0" rtl="0">
                        <a:spcBef>
                          <a:spcPts val="0"/>
                        </a:spcBef>
                        <a:spcAft>
                          <a:spcPts val="0"/>
                        </a:spcAft>
                        <a:buNone/>
                      </a:pPr>
                      <a:r>
                        <a:rPr lang="en-US"/>
                        <a:t>100</a:t>
                      </a:r>
                      <a:endParaRPr/>
                    </a:p>
                  </a:txBody>
                  <a:tcPr marT="91425" marB="91425" marR="91425" marL="91425"/>
                </a:tc>
                <a:tc>
                  <a:txBody>
                    <a:bodyPr>
                      <a:noAutofit/>
                    </a:bodyPr>
                    <a:lstStyle/>
                    <a:p>
                      <a:pPr indent="0" lvl="0" marL="0" rtl="0">
                        <a:spcBef>
                          <a:spcPts val="0"/>
                        </a:spcBef>
                        <a:spcAft>
                          <a:spcPts val="0"/>
                        </a:spcAft>
                        <a:buNone/>
                      </a:pPr>
                      <a:r>
                        <a:rPr lang="en-US"/>
                        <a:t>99.76</a:t>
                      </a:r>
                      <a:endParaRPr/>
                    </a:p>
                  </a:txBody>
                  <a:tcPr marT="91425" marB="91425" marR="91425" marL="91425"/>
                </a:tc>
                <a:tc>
                  <a:txBody>
                    <a:bodyPr>
                      <a:noAutofit/>
                    </a:bodyPr>
                    <a:lstStyle/>
                    <a:p>
                      <a:pPr indent="0" lvl="0" marL="0" rtl="0">
                        <a:spcBef>
                          <a:spcPts val="0"/>
                        </a:spcBef>
                        <a:spcAft>
                          <a:spcPts val="0"/>
                        </a:spcAft>
                        <a:buNone/>
                      </a:pPr>
                      <a:r>
                        <a:rPr lang="en-US"/>
                        <a:t>99.33</a:t>
                      </a:r>
                      <a:endParaRPr/>
                    </a:p>
                  </a:txBody>
                  <a:tcPr marT="91425" marB="91425" marR="91425" marL="91425"/>
                </a:tc>
                <a:tc>
                  <a:txBody>
                    <a:bodyPr>
                      <a:noAutofit/>
                    </a:bodyPr>
                    <a:lstStyle/>
                    <a:p>
                      <a:pPr indent="0" lvl="0" marL="0" rtl="0">
                        <a:spcBef>
                          <a:spcPts val="0"/>
                        </a:spcBef>
                        <a:spcAft>
                          <a:spcPts val="0"/>
                        </a:spcAft>
                        <a:buNone/>
                      </a:pPr>
                      <a:r>
                        <a:rPr lang="en-US"/>
                        <a:t>99.35</a:t>
                      </a:r>
                      <a:endParaRPr/>
                    </a:p>
                  </a:txBody>
                  <a:tcPr marT="91425" marB="91425" marR="91425" marL="91425"/>
                </a:tc>
                <a:tc>
                  <a:txBody>
                    <a:bodyPr>
                      <a:noAutofit/>
                    </a:bodyPr>
                    <a:lstStyle/>
                    <a:p>
                      <a:pPr indent="0" lvl="0" marL="0" rtl="0">
                        <a:spcBef>
                          <a:spcPts val="0"/>
                        </a:spcBef>
                        <a:spcAft>
                          <a:spcPts val="0"/>
                        </a:spcAft>
                        <a:buNone/>
                      </a:pPr>
                      <a:r>
                        <a:rPr lang="en-US"/>
                        <a:t>72.59</a:t>
                      </a:r>
                      <a:endParaRPr/>
                    </a:p>
                  </a:txBody>
                  <a:tcPr marT="91425" marB="91425" marR="91425" marL="91425"/>
                </a:tc>
                <a:tc>
                  <a:txBody>
                    <a:bodyPr>
                      <a:noAutofit/>
                    </a:bodyPr>
                    <a:lstStyle/>
                    <a:p>
                      <a:pPr indent="0" lvl="0" marL="0" rtl="0">
                        <a:spcBef>
                          <a:spcPts val="0"/>
                        </a:spcBef>
                        <a:spcAft>
                          <a:spcPts val="0"/>
                        </a:spcAft>
                        <a:buNone/>
                      </a:pPr>
                      <a:r>
                        <a:rPr lang="en-US"/>
                        <a:t>73.48</a:t>
                      </a:r>
                      <a:endParaRPr/>
                    </a:p>
                  </a:txBody>
                  <a:tcPr marT="91425" marB="91425" marR="91425" marL="91425"/>
                </a:tc>
                <a:tc>
                  <a:txBody>
                    <a:bodyPr>
                      <a:noAutofit/>
                    </a:bodyPr>
                    <a:lstStyle/>
                    <a:p>
                      <a:pPr indent="0" lvl="0" marL="0" rtl="0">
                        <a:spcBef>
                          <a:spcPts val="0"/>
                        </a:spcBef>
                        <a:spcAft>
                          <a:spcPts val="0"/>
                        </a:spcAft>
                        <a:buNone/>
                      </a:pPr>
                      <a:r>
                        <a:rPr lang="en-US"/>
                        <a:t>NA</a:t>
                      </a:r>
                      <a:endParaRPr/>
                    </a:p>
                  </a:txBody>
                  <a:tcPr marT="91425" marB="91425" marR="91425" marL="91425"/>
                </a:tc>
                <a:tc>
                  <a:txBody>
                    <a:bodyPr>
                      <a:noAutofit/>
                    </a:bodyPr>
                    <a:lstStyle/>
                    <a:p>
                      <a:pPr indent="0" lvl="0" marL="0" rtl="0">
                        <a:spcBef>
                          <a:spcPts val="0"/>
                        </a:spcBef>
                        <a:spcAft>
                          <a:spcPts val="0"/>
                        </a:spcAft>
                        <a:buNone/>
                      </a:pPr>
                      <a:r>
                        <a:rPr lang="en-US"/>
                        <a:t>NA</a:t>
                      </a:r>
                      <a:endParaRPr/>
                    </a:p>
                  </a:txBody>
                  <a:tcPr marT="91425" marB="91425" marR="91425" marL="91425"/>
                </a:tc>
              </a:tr>
              <a:tr h="588975">
                <a:tc>
                  <a:txBody>
                    <a:bodyPr>
                      <a:noAutofit/>
                    </a:bodyPr>
                    <a:lstStyle/>
                    <a:p>
                      <a:pPr indent="0" lvl="0" marL="0" rtl="0">
                        <a:spcBef>
                          <a:spcPts val="0"/>
                        </a:spcBef>
                        <a:spcAft>
                          <a:spcPts val="0"/>
                        </a:spcAft>
                        <a:buNone/>
                      </a:pPr>
                      <a:r>
                        <a:rPr lang="en-US"/>
                        <a:t>ByteWIse</a:t>
                      </a:r>
                      <a:endParaRPr/>
                    </a:p>
                  </a:txBody>
                  <a:tcPr marT="91425" marB="91425" marR="91425" marL="91425"/>
                </a:tc>
                <a:tc>
                  <a:txBody>
                    <a:bodyPr>
                      <a:noAutofit/>
                    </a:bodyPr>
                    <a:lstStyle/>
                    <a:p>
                      <a:pPr indent="0" lvl="0" marL="0" rtl="0">
                        <a:spcBef>
                          <a:spcPts val="0"/>
                        </a:spcBef>
                        <a:spcAft>
                          <a:spcPts val="0"/>
                        </a:spcAft>
                        <a:buNone/>
                      </a:pPr>
                      <a:r>
                        <a:rPr lang="en-US"/>
                        <a:t>99.96</a:t>
                      </a:r>
                      <a:endParaRPr/>
                    </a:p>
                  </a:txBody>
                  <a:tcPr marT="91425" marB="91425" marR="91425" marL="91425"/>
                </a:tc>
                <a:tc>
                  <a:txBody>
                    <a:bodyPr>
                      <a:noAutofit/>
                    </a:bodyPr>
                    <a:lstStyle/>
                    <a:p>
                      <a:pPr indent="0" lvl="0" marL="0" rtl="0">
                        <a:spcBef>
                          <a:spcPts val="0"/>
                        </a:spcBef>
                        <a:spcAft>
                          <a:spcPts val="0"/>
                        </a:spcAft>
                        <a:buNone/>
                      </a:pPr>
                      <a:r>
                        <a:rPr lang="en-US"/>
                        <a:t>98.56</a:t>
                      </a:r>
                      <a:endParaRPr/>
                    </a:p>
                  </a:txBody>
                  <a:tcPr marT="91425" marB="91425" marR="91425" marL="91425"/>
                </a:tc>
                <a:tc>
                  <a:txBody>
                    <a:bodyPr>
                      <a:noAutofit/>
                    </a:bodyPr>
                    <a:lstStyle/>
                    <a:p>
                      <a:pPr indent="0" lvl="0" marL="0" rtl="0">
                        <a:spcBef>
                          <a:spcPts val="0"/>
                        </a:spcBef>
                        <a:spcAft>
                          <a:spcPts val="0"/>
                        </a:spcAft>
                        <a:buNone/>
                      </a:pPr>
                      <a:r>
                        <a:rPr lang="en-US"/>
                        <a:t>99.865</a:t>
                      </a:r>
                      <a:endParaRPr/>
                    </a:p>
                  </a:txBody>
                  <a:tcPr marT="91425" marB="91425" marR="91425" marL="91425"/>
                </a:tc>
                <a:tc>
                  <a:txBody>
                    <a:bodyPr>
                      <a:noAutofit/>
                    </a:bodyPr>
                    <a:lstStyle/>
                    <a:p>
                      <a:pPr indent="0" lvl="0" marL="0" rtl="0">
                        <a:spcBef>
                          <a:spcPts val="0"/>
                        </a:spcBef>
                        <a:spcAft>
                          <a:spcPts val="0"/>
                        </a:spcAft>
                        <a:buNone/>
                      </a:pPr>
                      <a:r>
                        <a:rPr lang="en-US"/>
                        <a:t>95.08</a:t>
                      </a:r>
                      <a:endParaRPr/>
                    </a:p>
                  </a:txBody>
                  <a:tcPr marT="91425" marB="91425" marR="91425" marL="91425"/>
                </a:tc>
                <a:tc>
                  <a:txBody>
                    <a:bodyPr>
                      <a:noAutofit/>
                    </a:bodyPr>
                    <a:lstStyle/>
                    <a:p>
                      <a:pPr indent="0" lvl="0" marL="0" rtl="0">
                        <a:spcBef>
                          <a:spcPts val="0"/>
                        </a:spcBef>
                        <a:spcAft>
                          <a:spcPts val="0"/>
                        </a:spcAft>
                        <a:buNone/>
                      </a:pPr>
                      <a:r>
                        <a:rPr lang="en-US"/>
                        <a:t>90.32</a:t>
                      </a:r>
                      <a:endParaRPr/>
                    </a:p>
                  </a:txBody>
                  <a:tcPr marT="91425" marB="91425" marR="91425" marL="91425"/>
                </a:tc>
                <a:tc>
                  <a:txBody>
                    <a:bodyPr>
                      <a:noAutofit/>
                    </a:bodyPr>
                    <a:lstStyle/>
                    <a:p>
                      <a:pPr indent="0" lvl="0" marL="0" rtl="0">
                        <a:spcBef>
                          <a:spcPts val="0"/>
                        </a:spcBef>
                        <a:spcAft>
                          <a:spcPts val="0"/>
                        </a:spcAft>
                        <a:buNone/>
                      </a:pPr>
                      <a:r>
                        <a:rPr lang="en-US"/>
                        <a:t>81.81</a:t>
                      </a:r>
                      <a:endParaRPr/>
                    </a:p>
                  </a:txBody>
                  <a:tcPr marT="91425" marB="91425" marR="91425" marL="91425"/>
                </a:tc>
                <a:tc>
                  <a:txBody>
                    <a:bodyPr>
                      <a:noAutofit/>
                    </a:bodyPr>
                    <a:lstStyle/>
                    <a:p>
                      <a:pPr indent="0" lvl="0" marL="0" rtl="0">
                        <a:spcBef>
                          <a:spcPts val="0"/>
                        </a:spcBef>
                        <a:spcAft>
                          <a:spcPts val="0"/>
                        </a:spcAft>
                        <a:buNone/>
                      </a:pPr>
                      <a:r>
                        <a:rPr lang="en-US"/>
                        <a:t>83.26</a:t>
                      </a:r>
                      <a:endParaRPr/>
                    </a:p>
                  </a:txBody>
                  <a:tcPr marT="91425" marB="91425" marR="91425" marL="91425"/>
                </a:tc>
                <a:tc>
                  <a:txBody>
                    <a:bodyPr>
                      <a:noAutofit/>
                    </a:bodyPr>
                    <a:lstStyle/>
                    <a:p>
                      <a:pPr indent="0" lvl="0" marL="0" rtl="0">
                        <a:spcBef>
                          <a:spcPts val="0"/>
                        </a:spcBef>
                        <a:spcAft>
                          <a:spcPts val="0"/>
                        </a:spcAft>
                        <a:buNone/>
                      </a:pPr>
                      <a:r>
                        <a:rPr lang="en-US"/>
                        <a:t>91.54</a:t>
                      </a:r>
                      <a:endParaRPr/>
                    </a:p>
                  </a:txBody>
                  <a:tcPr marT="91425" marB="91425" marR="91425" marL="91425"/>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Shape 510"/>
          <p:cNvSpPr txBox="1"/>
          <p:nvPr>
            <p:ph type="title"/>
          </p:nvPr>
        </p:nvSpPr>
        <p:spPr>
          <a:xfrm>
            <a:off x="415650" y="272142"/>
            <a:ext cx="11360700" cy="763500"/>
          </a:xfrm>
          <a:prstGeom prst="rect">
            <a:avLst/>
          </a:prstGeom>
        </p:spPr>
        <p:txBody>
          <a:bodyPr anchorCtr="0" anchor="t" bIns="121900" lIns="121900" spcFirstLastPara="1" rIns="121900" wrap="square" tIns="121900">
            <a:noAutofit/>
          </a:bodyPr>
          <a:lstStyle/>
          <a:p>
            <a:pPr indent="609600" lvl="0" marL="609600" rtl="0">
              <a:spcBef>
                <a:spcPts val="0"/>
              </a:spcBef>
              <a:spcAft>
                <a:spcPts val="0"/>
              </a:spcAft>
              <a:buNone/>
            </a:pPr>
            <a:r>
              <a:rPr lang="en-US"/>
              <a:t>Long Short-Term Memory Networks</a:t>
            </a:r>
            <a:endParaRPr/>
          </a:p>
          <a:p>
            <a:pPr indent="609600" lvl="0" marL="609600" rtl="0">
              <a:spcBef>
                <a:spcPts val="0"/>
              </a:spcBef>
              <a:spcAft>
                <a:spcPts val="0"/>
              </a:spcAft>
              <a:buNone/>
            </a:pPr>
            <a:r>
              <a:t/>
            </a:r>
            <a:endParaRPr/>
          </a:p>
        </p:txBody>
      </p:sp>
      <p:pic>
        <p:nvPicPr>
          <p:cNvPr id="511" name="Shape 511"/>
          <p:cNvPicPr preferRelativeResize="0"/>
          <p:nvPr/>
        </p:nvPicPr>
        <p:blipFill>
          <a:blip r:embed="rId3">
            <a:alphaModFix/>
          </a:blip>
          <a:stretch>
            <a:fillRect/>
          </a:stretch>
        </p:blipFill>
        <p:spPr>
          <a:xfrm>
            <a:off x="2821119" y="1035650"/>
            <a:ext cx="6413406" cy="6074801"/>
          </a:xfrm>
          <a:prstGeom prst="rect">
            <a:avLst/>
          </a:prstGeom>
          <a:noFill/>
          <a:ln>
            <a:noFill/>
          </a:ln>
        </p:spPr>
      </p:pic>
      <p:sp>
        <p:nvSpPr>
          <p:cNvPr id="512" name="Shape 512"/>
          <p:cNvSpPr txBox="1"/>
          <p:nvPr/>
        </p:nvSpPr>
        <p:spPr>
          <a:xfrm>
            <a:off x="610325" y="1445475"/>
            <a:ext cx="5212800" cy="5203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sz="2400">
              <a:latin typeface="Times New Roman"/>
              <a:ea typeface="Times New Roman"/>
              <a:cs typeface="Times New Roman"/>
              <a:sym typeface="Times New Roman"/>
            </a:endParaRPr>
          </a:p>
          <a:p>
            <a:pPr indent="0" lvl="0" marL="0">
              <a:spcBef>
                <a:spcPts val="0"/>
              </a:spcBef>
              <a:spcAft>
                <a:spcPts val="0"/>
              </a:spcAft>
              <a:buNone/>
            </a:pPr>
            <a:r>
              <a:t/>
            </a:r>
            <a:endParaRPr sz="24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pic>
        <p:nvPicPr>
          <p:cNvPr id="96" name="Shape 96"/>
          <p:cNvPicPr preferRelativeResize="0"/>
          <p:nvPr/>
        </p:nvPicPr>
        <p:blipFill rotWithShape="1">
          <a:blip r:embed="rId3">
            <a:alphaModFix/>
          </a:blip>
          <a:srcRect b="0" l="0" r="0" t="0"/>
          <a:stretch/>
        </p:blipFill>
        <p:spPr>
          <a:xfrm>
            <a:off x="2247472" y="1979371"/>
            <a:ext cx="7200000" cy="4272861"/>
          </a:xfrm>
          <a:prstGeom prst="rect">
            <a:avLst/>
          </a:prstGeom>
          <a:noFill/>
          <a:ln>
            <a:noFill/>
          </a:ln>
        </p:spPr>
      </p:pic>
      <p:sp>
        <p:nvSpPr>
          <p:cNvPr id="97" name="Shape 97"/>
          <p:cNvSpPr txBox="1"/>
          <p:nvPr/>
        </p:nvSpPr>
        <p:spPr>
          <a:xfrm>
            <a:off x="1896036" y="440398"/>
            <a:ext cx="7902872" cy="76944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4400">
                <a:solidFill>
                  <a:schemeClr val="dk1"/>
                </a:solidFill>
                <a:latin typeface="Times New Roman"/>
                <a:ea typeface="Times New Roman"/>
                <a:cs typeface="Times New Roman"/>
                <a:sym typeface="Times New Roman"/>
              </a:rPr>
              <a:t>How it works using CAN Bus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Shape 518"/>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p>
            <a:pPr indent="0" lvl="0" marL="0">
              <a:spcBef>
                <a:spcPts val="0"/>
              </a:spcBef>
              <a:spcAft>
                <a:spcPts val="0"/>
              </a:spcAft>
              <a:buNone/>
            </a:pPr>
            <a:r>
              <a:rPr lang="en-US"/>
              <a:t>LSTM-based Anomaly Detector Structure</a:t>
            </a:r>
            <a:endParaRPr/>
          </a:p>
        </p:txBody>
      </p:sp>
      <p:pic>
        <p:nvPicPr>
          <p:cNvPr id="519" name="Shape 519"/>
          <p:cNvPicPr preferRelativeResize="0"/>
          <p:nvPr/>
        </p:nvPicPr>
        <p:blipFill>
          <a:blip r:embed="rId3">
            <a:alphaModFix/>
          </a:blip>
          <a:stretch>
            <a:fillRect/>
          </a:stretch>
        </p:blipFill>
        <p:spPr>
          <a:xfrm>
            <a:off x="3063838" y="1782513"/>
            <a:ext cx="4810125" cy="46005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sp>
        <p:nvSpPr>
          <p:cNvPr id="525" name="Shape 525"/>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p>
            <a:pPr indent="457200" lvl="0" marL="3200400">
              <a:spcBef>
                <a:spcPts val="0"/>
              </a:spcBef>
              <a:spcAft>
                <a:spcPts val="0"/>
              </a:spcAft>
              <a:buNone/>
            </a:pPr>
            <a:r>
              <a:rPr lang="en-US"/>
              <a:t>Results of LSTM	</a:t>
            </a:r>
            <a:endParaRPr/>
          </a:p>
        </p:txBody>
      </p:sp>
      <p:graphicFrame>
        <p:nvGraphicFramePr>
          <p:cNvPr id="526" name="Shape 526"/>
          <p:cNvGraphicFramePr/>
          <p:nvPr/>
        </p:nvGraphicFramePr>
        <p:xfrm>
          <a:off x="1187300" y="1953960"/>
          <a:ext cx="3000000" cy="3000000"/>
        </p:xfrm>
        <a:graphic>
          <a:graphicData uri="http://schemas.openxmlformats.org/drawingml/2006/table">
            <a:tbl>
              <a:tblPr>
                <a:noFill/>
                <a:tableStyleId>{4E90ED47-2BC8-46EC-A7C8-95E7610B25C6}</a:tableStyleId>
              </a:tblPr>
              <a:tblGrid>
                <a:gridCol w="1282500"/>
                <a:gridCol w="898850"/>
                <a:gridCol w="898850"/>
                <a:gridCol w="994775"/>
                <a:gridCol w="930825"/>
                <a:gridCol w="1058725"/>
                <a:gridCol w="1079850"/>
                <a:gridCol w="1548975"/>
                <a:gridCol w="1538225"/>
              </a:tblGrid>
              <a:tr h="903475">
                <a:tc>
                  <a:txBody>
                    <a:bodyPr>
                      <a:noAutofit/>
                    </a:bodyPr>
                    <a:lstStyle/>
                    <a:p>
                      <a:pPr indent="0" lvl="0" marL="0">
                        <a:spcBef>
                          <a:spcPts val="0"/>
                        </a:spcBef>
                        <a:spcAft>
                          <a:spcPts val="0"/>
                        </a:spcAft>
                        <a:buNone/>
                      </a:pPr>
                      <a:r>
                        <a:t/>
                      </a:r>
                      <a:endParaRPr/>
                    </a:p>
                  </a:txBody>
                  <a:tcPr marT="91425" marB="91425" marR="91425" marL="91425"/>
                </a:tc>
                <a:tc gridSpan="2">
                  <a:txBody>
                    <a:bodyPr>
                      <a:noAutofit/>
                    </a:bodyPr>
                    <a:lstStyle/>
                    <a:p>
                      <a:pPr indent="0" lvl="0" marL="0">
                        <a:spcBef>
                          <a:spcPts val="0"/>
                        </a:spcBef>
                        <a:spcAft>
                          <a:spcPts val="0"/>
                        </a:spcAft>
                        <a:buNone/>
                      </a:pPr>
                      <a:r>
                        <a:rPr lang="en-US"/>
                        <a:t>Random (Unusual)</a:t>
                      </a:r>
                      <a:endParaRPr/>
                    </a:p>
                  </a:txBody>
                  <a:tcPr marT="91425" marB="91425" marR="91425" marL="91425"/>
                </a:tc>
                <a:tc hMerge="1"/>
                <a:tc gridSpan="2">
                  <a:txBody>
                    <a:bodyPr>
                      <a:noAutofit/>
                    </a:bodyPr>
                    <a:lstStyle/>
                    <a:p>
                      <a:pPr indent="0" lvl="0" marL="0" rtl="0">
                        <a:spcBef>
                          <a:spcPts val="0"/>
                        </a:spcBef>
                        <a:spcAft>
                          <a:spcPts val="0"/>
                        </a:spcAft>
                        <a:buNone/>
                      </a:pPr>
                      <a:r>
                        <a:rPr lang="en-US"/>
                        <a:t>Probability Distribution</a:t>
                      </a:r>
                      <a:endParaRPr/>
                    </a:p>
                  </a:txBody>
                  <a:tcPr marT="91425" marB="91425" marR="91425" marL="91425"/>
                </a:tc>
                <a:tc hMerge="1"/>
                <a:tc gridSpan="2">
                  <a:txBody>
                    <a:bodyPr>
                      <a:noAutofit/>
                    </a:bodyPr>
                    <a:lstStyle/>
                    <a:p>
                      <a:pPr indent="0" lvl="0" marL="0">
                        <a:spcBef>
                          <a:spcPts val="0"/>
                        </a:spcBef>
                        <a:spcAft>
                          <a:spcPts val="0"/>
                        </a:spcAft>
                        <a:buNone/>
                      </a:pPr>
                      <a:r>
                        <a:rPr lang="en-US"/>
                        <a:t>Pair Wise Probability Distribution</a:t>
                      </a:r>
                      <a:endParaRPr/>
                    </a:p>
                  </a:txBody>
                  <a:tcPr marT="91425" marB="91425" marR="91425" marL="91425"/>
                </a:tc>
                <a:tc hMerge="1"/>
                <a:tc gridSpan="2">
                  <a:txBody>
                    <a:bodyPr>
                      <a:noAutofit/>
                    </a:bodyPr>
                    <a:lstStyle/>
                    <a:p>
                      <a:pPr indent="0" lvl="0" marL="0" rtl="0">
                        <a:spcBef>
                          <a:spcPts val="0"/>
                        </a:spcBef>
                        <a:spcAft>
                          <a:spcPts val="0"/>
                        </a:spcAft>
                        <a:buNone/>
                      </a:pPr>
                      <a:r>
                        <a:rPr lang="en-US"/>
                        <a:t>PairWise Inverted Probability Distribution</a:t>
                      </a:r>
                      <a:endParaRPr/>
                    </a:p>
                  </a:txBody>
                  <a:tcPr marT="91425" marB="91425" marR="91425" marL="91425"/>
                </a:tc>
                <a:tc hMerge="1"/>
              </a:tr>
              <a:tr h="588975">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rPr lang="en-US"/>
                        <a:t>TP</a:t>
                      </a:r>
                      <a:endParaRPr/>
                    </a:p>
                  </a:txBody>
                  <a:tcPr marT="91425" marB="91425" marR="91425" marL="91425"/>
                </a:tc>
                <a:tc>
                  <a:txBody>
                    <a:bodyPr>
                      <a:noAutofit/>
                    </a:bodyPr>
                    <a:lstStyle/>
                    <a:p>
                      <a:pPr indent="0" lvl="0" marL="0">
                        <a:spcBef>
                          <a:spcPts val="0"/>
                        </a:spcBef>
                        <a:spcAft>
                          <a:spcPts val="0"/>
                        </a:spcAft>
                        <a:buNone/>
                      </a:pPr>
                      <a:r>
                        <a:rPr lang="en-US"/>
                        <a:t>TN</a:t>
                      </a:r>
                      <a:endParaRPr/>
                    </a:p>
                  </a:txBody>
                  <a:tcPr marT="91425" marB="91425" marR="91425" marL="91425"/>
                </a:tc>
                <a:tc>
                  <a:txBody>
                    <a:bodyPr>
                      <a:noAutofit/>
                    </a:bodyPr>
                    <a:lstStyle/>
                    <a:p>
                      <a:pPr indent="0" lvl="0" marL="0">
                        <a:spcBef>
                          <a:spcPts val="0"/>
                        </a:spcBef>
                        <a:spcAft>
                          <a:spcPts val="0"/>
                        </a:spcAft>
                        <a:buNone/>
                      </a:pPr>
                      <a:r>
                        <a:rPr lang="en-US"/>
                        <a:t>TP</a:t>
                      </a:r>
                      <a:endParaRPr/>
                    </a:p>
                  </a:txBody>
                  <a:tcPr marT="91425" marB="91425" marR="91425" marL="91425"/>
                </a:tc>
                <a:tc>
                  <a:txBody>
                    <a:bodyPr>
                      <a:noAutofit/>
                    </a:bodyPr>
                    <a:lstStyle/>
                    <a:p>
                      <a:pPr indent="0" lvl="0" marL="0">
                        <a:spcBef>
                          <a:spcPts val="0"/>
                        </a:spcBef>
                        <a:spcAft>
                          <a:spcPts val="0"/>
                        </a:spcAft>
                        <a:buNone/>
                      </a:pPr>
                      <a:r>
                        <a:rPr lang="en-US"/>
                        <a:t>TN</a:t>
                      </a:r>
                      <a:endParaRPr/>
                    </a:p>
                  </a:txBody>
                  <a:tcPr marT="91425" marB="91425" marR="91425" marL="91425"/>
                </a:tc>
                <a:tc>
                  <a:txBody>
                    <a:bodyPr>
                      <a:noAutofit/>
                    </a:bodyPr>
                    <a:lstStyle/>
                    <a:p>
                      <a:pPr indent="0" lvl="0" marL="0">
                        <a:spcBef>
                          <a:spcPts val="0"/>
                        </a:spcBef>
                        <a:spcAft>
                          <a:spcPts val="0"/>
                        </a:spcAft>
                        <a:buNone/>
                      </a:pPr>
                      <a:r>
                        <a:rPr lang="en-US"/>
                        <a:t>TP</a:t>
                      </a:r>
                      <a:endParaRPr/>
                    </a:p>
                  </a:txBody>
                  <a:tcPr marT="91425" marB="91425" marR="91425" marL="91425"/>
                </a:tc>
                <a:tc>
                  <a:txBody>
                    <a:bodyPr>
                      <a:noAutofit/>
                    </a:bodyPr>
                    <a:lstStyle/>
                    <a:p>
                      <a:pPr indent="0" lvl="0" marL="0">
                        <a:spcBef>
                          <a:spcPts val="0"/>
                        </a:spcBef>
                        <a:spcAft>
                          <a:spcPts val="0"/>
                        </a:spcAft>
                        <a:buNone/>
                      </a:pPr>
                      <a:r>
                        <a:rPr lang="en-US"/>
                        <a:t>TN</a:t>
                      </a:r>
                      <a:endParaRPr/>
                    </a:p>
                  </a:txBody>
                  <a:tcPr marT="91425" marB="91425" marR="91425" marL="91425"/>
                </a:tc>
                <a:tc>
                  <a:txBody>
                    <a:bodyPr>
                      <a:noAutofit/>
                    </a:bodyPr>
                    <a:lstStyle/>
                    <a:p>
                      <a:pPr indent="0" lvl="0" marL="0" rtl="0">
                        <a:spcBef>
                          <a:spcPts val="0"/>
                        </a:spcBef>
                        <a:spcAft>
                          <a:spcPts val="0"/>
                        </a:spcAft>
                        <a:buNone/>
                      </a:pPr>
                      <a:r>
                        <a:rPr lang="en-US"/>
                        <a:t>TP</a:t>
                      </a:r>
                      <a:endParaRPr/>
                    </a:p>
                  </a:txBody>
                  <a:tcPr marT="91425" marB="91425" marR="91425" marL="91425"/>
                </a:tc>
                <a:tc>
                  <a:txBody>
                    <a:bodyPr>
                      <a:noAutofit/>
                    </a:bodyPr>
                    <a:lstStyle/>
                    <a:p>
                      <a:pPr indent="0" lvl="0" marL="0" rtl="0">
                        <a:spcBef>
                          <a:spcPts val="0"/>
                        </a:spcBef>
                        <a:spcAft>
                          <a:spcPts val="0"/>
                        </a:spcAft>
                        <a:buNone/>
                      </a:pPr>
                      <a:r>
                        <a:rPr lang="en-US"/>
                        <a:t>TN</a:t>
                      </a:r>
                      <a:endParaRPr/>
                    </a:p>
                  </a:txBody>
                  <a:tcPr marT="91425" marB="91425" marR="91425" marL="91425"/>
                </a:tc>
              </a:tr>
              <a:tr h="588975">
                <a:tc>
                  <a:txBody>
                    <a:bodyPr>
                      <a:noAutofit/>
                    </a:bodyPr>
                    <a:lstStyle/>
                    <a:p>
                      <a:pPr indent="0" lvl="0" marL="0">
                        <a:spcBef>
                          <a:spcPts val="0"/>
                        </a:spcBef>
                        <a:spcAft>
                          <a:spcPts val="0"/>
                        </a:spcAft>
                        <a:buNone/>
                      </a:pPr>
                      <a:r>
                        <a:rPr lang="en-US"/>
                        <a:t>BitWise</a:t>
                      </a:r>
                      <a:endParaRPr/>
                    </a:p>
                  </a:txBody>
                  <a:tcPr marT="91425" marB="91425" marR="91425" marL="91425"/>
                </a:tc>
                <a:tc>
                  <a:txBody>
                    <a:bodyPr>
                      <a:noAutofit/>
                    </a:bodyPr>
                    <a:lstStyle/>
                    <a:p>
                      <a:pPr indent="0" lvl="0" marL="0">
                        <a:spcBef>
                          <a:spcPts val="0"/>
                        </a:spcBef>
                        <a:spcAft>
                          <a:spcPts val="0"/>
                        </a:spcAft>
                        <a:buNone/>
                      </a:pPr>
                      <a:r>
                        <a:rPr lang="en-US"/>
                        <a:t>97.86</a:t>
                      </a:r>
                      <a:endParaRPr/>
                    </a:p>
                  </a:txBody>
                  <a:tcPr marT="91425" marB="91425" marR="91425" marL="91425"/>
                </a:tc>
                <a:tc>
                  <a:txBody>
                    <a:bodyPr>
                      <a:noAutofit/>
                    </a:bodyPr>
                    <a:lstStyle/>
                    <a:p>
                      <a:pPr indent="0" lvl="0" marL="0">
                        <a:spcBef>
                          <a:spcPts val="0"/>
                        </a:spcBef>
                        <a:spcAft>
                          <a:spcPts val="0"/>
                        </a:spcAft>
                        <a:buNone/>
                      </a:pPr>
                      <a:r>
                        <a:rPr lang="en-US"/>
                        <a:t>98.41</a:t>
                      </a:r>
                      <a:endParaRPr/>
                    </a:p>
                  </a:txBody>
                  <a:tcPr marT="91425" marB="91425" marR="91425" marL="91425"/>
                </a:tc>
                <a:tc>
                  <a:txBody>
                    <a:bodyPr>
                      <a:noAutofit/>
                    </a:bodyPr>
                    <a:lstStyle/>
                    <a:p>
                      <a:pPr indent="0" lvl="0" marL="0">
                        <a:spcBef>
                          <a:spcPts val="0"/>
                        </a:spcBef>
                        <a:spcAft>
                          <a:spcPts val="0"/>
                        </a:spcAft>
                        <a:buNone/>
                      </a:pPr>
                      <a:r>
                        <a:rPr lang="en-US"/>
                        <a:t>92.47</a:t>
                      </a:r>
                      <a:endParaRPr/>
                    </a:p>
                  </a:txBody>
                  <a:tcPr marT="91425" marB="91425" marR="91425" marL="91425"/>
                </a:tc>
                <a:tc>
                  <a:txBody>
                    <a:bodyPr>
                      <a:noAutofit/>
                    </a:bodyPr>
                    <a:lstStyle/>
                    <a:p>
                      <a:pPr indent="0" lvl="0" marL="0">
                        <a:spcBef>
                          <a:spcPts val="0"/>
                        </a:spcBef>
                        <a:spcAft>
                          <a:spcPts val="0"/>
                        </a:spcAft>
                        <a:buNone/>
                      </a:pPr>
                      <a:r>
                        <a:rPr lang="en-US"/>
                        <a:t>94.84</a:t>
                      </a:r>
                      <a:endParaRPr/>
                    </a:p>
                  </a:txBody>
                  <a:tcPr marT="91425" marB="91425" marR="91425" marL="91425"/>
                </a:tc>
                <a:tc>
                  <a:txBody>
                    <a:bodyPr>
                      <a:noAutofit/>
                    </a:bodyPr>
                    <a:lstStyle/>
                    <a:p>
                      <a:pPr indent="0" lvl="0" marL="0">
                        <a:spcBef>
                          <a:spcPts val="0"/>
                        </a:spcBef>
                        <a:spcAft>
                          <a:spcPts val="0"/>
                        </a:spcAft>
                        <a:buNone/>
                      </a:pPr>
                      <a:r>
                        <a:rPr lang="en-US"/>
                        <a:t>94.34</a:t>
                      </a:r>
                      <a:endParaRPr/>
                    </a:p>
                  </a:txBody>
                  <a:tcPr marT="91425" marB="91425" marR="91425" marL="91425"/>
                </a:tc>
                <a:tc>
                  <a:txBody>
                    <a:bodyPr>
                      <a:noAutofit/>
                    </a:bodyPr>
                    <a:lstStyle/>
                    <a:p>
                      <a:pPr indent="0" lvl="0" marL="0">
                        <a:spcBef>
                          <a:spcPts val="0"/>
                        </a:spcBef>
                        <a:spcAft>
                          <a:spcPts val="0"/>
                        </a:spcAft>
                        <a:buNone/>
                      </a:pPr>
                      <a:r>
                        <a:rPr lang="en-US"/>
                        <a:t>94.29</a:t>
                      </a:r>
                      <a:endParaRPr/>
                    </a:p>
                  </a:txBody>
                  <a:tcPr marT="91425" marB="91425" marR="91425" marL="91425"/>
                </a:tc>
                <a:tc>
                  <a:txBody>
                    <a:bodyPr>
                      <a:noAutofit/>
                    </a:bodyPr>
                    <a:lstStyle/>
                    <a:p>
                      <a:pPr indent="0" lvl="0" marL="0">
                        <a:spcBef>
                          <a:spcPts val="0"/>
                        </a:spcBef>
                        <a:spcAft>
                          <a:spcPts val="0"/>
                        </a:spcAft>
                        <a:buNone/>
                      </a:pPr>
                      <a:r>
                        <a:rPr lang="en-US"/>
                        <a:t>NA</a:t>
                      </a:r>
                      <a:endParaRPr/>
                    </a:p>
                  </a:txBody>
                  <a:tcPr marT="91425" marB="91425" marR="91425" marL="91425"/>
                </a:tc>
                <a:tc>
                  <a:txBody>
                    <a:bodyPr>
                      <a:noAutofit/>
                    </a:bodyPr>
                    <a:lstStyle/>
                    <a:p>
                      <a:pPr indent="0" lvl="0" marL="0">
                        <a:spcBef>
                          <a:spcPts val="0"/>
                        </a:spcBef>
                        <a:spcAft>
                          <a:spcPts val="0"/>
                        </a:spcAft>
                        <a:buNone/>
                      </a:pPr>
                      <a:r>
                        <a:rPr lang="en-US"/>
                        <a:t>NA</a:t>
                      </a:r>
                      <a:endParaRPr/>
                    </a:p>
                  </a:txBody>
                  <a:tcPr marT="91425" marB="91425" marR="91425" marL="91425"/>
                </a:tc>
              </a:tr>
              <a:tr h="588975">
                <a:tc>
                  <a:txBody>
                    <a:bodyPr>
                      <a:noAutofit/>
                    </a:bodyPr>
                    <a:lstStyle/>
                    <a:p>
                      <a:pPr indent="0" lvl="0" marL="0">
                        <a:spcBef>
                          <a:spcPts val="0"/>
                        </a:spcBef>
                        <a:spcAft>
                          <a:spcPts val="0"/>
                        </a:spcAft>
                        <a:buNone/>
                      </a:pPr>
                      <a:r>
                        <a:rPr lang="en-US"/>
                        <a:t>ByteWIse</a:t>
                      </a:r>
                      <a:endParaRPr/>
                    </a:p>
                  </a:txBody>
                  <a:tcPr marT="91425" marB="91425" marR="91425" marL="91425"/>
                </a:tc>
                <a:tc>
                  <a:txBody>
                    <a:bodyPr>
                      <a:noAutofit/>
                    </a:bodyPr>
                    <a:lstStyle/>
                    <a:p>
                      <a:pPr indent="0" lvl="0" marL="0">
                        <a:spcBef>
                          <a:spcPts val="0"/>
                        </a:spcBef>
                        <a:spcAft>
                          <a:spcPts val="0"/>
                        </a:spcAft>
                        <a:buNone/>
                      </a:pPr>
                      <a:r>
                        <a:rPr lang="en-US"/>
                        <a:t>96.11</a:t>
                      </a:r>
                      <a:endParaRPr/>
                    </a:p>
                  </a:txBody>
                  <a:tcPr marT="91425" marB="91425" marR="91425" marL="91425"/>
                </a:tc>
                <a:tc>
                  <a:txBody>
                    <a:bodyPr>
                      <a:noAutofit/>
                    </a:bodyPr>
                    <a:lstStyle/>
                    <a:p>
                      <a:pPr indent="0" lvl="0" marL="0">
                        <a:spcBef>
                          <a:spcPts val="0"/>
                        </a:spcBef>
                        <a:spcAft>
                          <a:spcPts val="0"/>
                        </a:spcAft>
                        <a:buNone/>
                      </a:pPr>
                      <a:r>
                        <a:rPr lang="en-US"/>
                        <a:t>97.89</a:t>
                      </a:r>
                      <a:endParaRPr/>
                    </a:p>
                  </a:txBody>
                  <a:tcPr marT="91425" marB="91425" marR="91425" marL="91425"/>
                </a:tc>
                <a:tc>
                  <a:txBody>
                    <a:bodyPr>
                      <a:noAutofit/>
                    </a:bodyPr>
                    <a:lstStyle/>
                    <a:p>
                      <a:pPr indent="0" lvl="0" marL="0">
                        <a:spcBef>
                          <a:spcPts val="0"/>
                        </a:spcBef>
                        <a:spcAft>
                          <a:spcPts val="0"/>
                        </a:spcAft>
                        <a:buNone/>
                      </a:pPr>
                      <a:r>
                        <a:rPr lang="en-US"/>
                        <a:t>88.25</a:t>
                      </a:r>
                      <a:endParaRPr/>
                    </a:p>
                  </a:txBody>
                  <a:tcPr marT="91425" marB="91425" marR="91425" marL="91425"/>
                </a:tc>
                <a:tc>
                  <a:txBody>
                    <a:bodyPr>
                      <a:noAutofit/>
                    </a:bodyPr>
                    <a:lstStyle/>
                    <a:p>
                      <a:pPr indent="0" lvl="0" marL="0">
                        <a:spcBef>
                          <a:spcPts val="0"/>
                        </a:spcBef>
                        <a:spcAft>
                          <a:spcPts val="0"/>
                        </a:spcAft>
                        <a:buNone/>
                      </a:pPr>
                      <a:r>
                        <a:rPr lang="en-US"/>
                        <a:t>77.87</a:t>
                      </a:r>
                      <a:endParaRPr/>
                    </a:p>
                  </a:txBody>
                  <a:tcPr marT="91425" marB="91425" marR="91425" marL="91425"/>
                </a:tc>
                <a:tc>
                  <a:txBody>
                    <a:bodyPr>
                      <a:noAutofit/>
                    </a:bodyPr>
                    <a:lstStyle/>
                    <a:p>
                      <a:pPr indent="0" lvl="0" marL="0">
                        <a:spcBef>
                          <a:spcPts val="0"/>
                        </a:spcBef>
                        <a:spcAft>
                          <a:spcPts val="0"/>
                        </a:spcAft>
                        <a:buNone/>
                      </a:pPr>
                      <a:r>
                        <a:rPr lang="en-US"/>
                        <a:t>85.11</a:t>
                      </a:r>
                      <a:endParaRPr/>
                    </a:p>
                  </a:txBody>
                  <a:tcPr marT="91425" marB="91425" marR="91425" marL="91425"/>
                </a:tc>
                <a:tc>
                  <a:txBody>
                    <a:bodyPr>
                      <a:noAutofit/>
                    </a:bodyPr>
                    <a:lstStyle/>
                    <a:p>
                      <a:pPr indent="0" lvl="0" marL="0">
                        <a:spcBef>
                          <a:spcPts val="0"/>
                        </a:spcBef>
                        <a:spcAft>
                          <a:spcPts val="0"/>
                        </a:spcAft>
                        <a:buNone/>
                      </a:pPr>
                      <a:r>
                        <a:rPr lang="en-US"/>
                        <a:t>74.92</a:t>
                      </a:r>
                      <a:endParaRPr/>
                    </a:p>
                  </a:txBody>
                  <a:tcPr marT="91425" marB="91425" marR="91425" marL="91425"/>
                </a:tc>
                <a:tc>
                  <a:txBody>
                    <a:bodyPr>
                      <a:noAutofit/>
                    </a:bodyPr>
                    <a:lstStyle/>
                    <a:p>
                      <a:pPr indent="0" lvl="0" marL="0">
                        <a:spcBef>
                          <a:spcPts val="0"/>
                        </a:spcBef>
                        <a:spcAft>
                          <a:spcPts val="0"/>
                        </a:spcAft>
                        <a:buNone/>
                      </a:pPr>
                      <a:r>
                        <a:rPr lang="en-US"/>
                        <a:t>88.25</a:t>
                      </a:r>
                      <a:endParaRPr/>
                    </a:p>
                  </a:txBody>
                  <a:tcPr marT="91425" marB="91425" marR="91425" marL="91425"/>
                </a:tc>
                <a:tc>
                  <a:txBody>
                    <a:bodyPr>
                      <a:noAutofit/>
                    </a:bodyPr>
                    <a:lstStyle/>
                    <a:p>
                      <a:pPr indent="0" lvl="0" marL="0">
                        <a:spcBef>
                          <a:spcPts val="0"/>
                        </a:spcBef>
                        <a:spcAft>
                          <a:spcPts val="0"/>
                        </a:spcAft>
                        <a:buNone/>
                      </a:pPr>
                      <a:r>
                        <a:rPr lang="en-US"/>
                        <a:t>92.96</a:t>
                      </a:r>
                      <a:endParaRPr/>
                    </a:p>
                  </a:txBody>
                  <a:tcPr marT="91425" marB="91425" marR="91425" marL="91425"/>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pic>
        <p:nvPicPr>
          <p:cNvPr id="532" name="Shape 532"/>
          <p:cNvPicPr preferRelativeResize="0"/>
          <p:nvPr/>
        </p:nvPicPr>
        <p:blipFill>
          <a:blip r:embed="rId3">
            <a:alphaModFix/>
          </a:blip>
          <a:stretch>
            <a:fillRect/>
          </a:stretch>
        </p:blipFill>
        <p:spPr>
          <a:xfrm>
            <a:off x="135900" y="262750"/>
            <a:ext cx="11787602" cy="62160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 name="Shape 537"/>
        <p:cNvGrpSpPr/>
        <p:nvPr/>
      </p:nvGrpSpPr>
      <p:grpSpPr>
        <a:xfrm>
          <a:off x="0" y="0"/>
          <a:ext cx="0" cy="0"/>
          <a:chOff x="0" y="0"/>
          <a:chExt cx="0" cy="0"/>
        </a:xfrm>
      </p:grpSpPr>
      <p:pic>
        <p:nvPicPr>
          <p:cNvPr id="538" name="Shape 538"/>
          <p:cNvPicPr preferRelativeResize="0"/>
          <p:nvPr/>
        </p:nvPicPr>
        <p:blipFill>
          <a:blip r:embed="rId3">
            <a:alphaModFix/>
          </a:blip>
          <a:stretch>
            <a:fillRect/>
          </a:stretch>
        </p:blipFill>
        <p:spPr>
          <a:xfrm>
            <a:off x="152400" y="152400"/>
            <a:ext cx="11887198" cy="629134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Shape 5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Times New Roman"/>
              <a:buNone/>
            </a:pPr>
            <a:r>
              <a:t/>
            </a:r>
            <a:endParaRPr b="1" i="0" sz="4400" u="none" cap="none" strike="noStrike">
              <a:solidFill>
                <a:schemeClr val="dk1"/>
              </a:solidFill>
              <a:latin typeface="Times New Roman"/>
              <a:ea typeface="Times New Roman"/>
              <a:cs typeface="Times New Roman"/>
              <a:sym typeface="Times New Roman"/>
            </a:endParaRPr>
          </a:p>
        </p:txBody>
      </p:sp>
      <p:sp>
        <p:nvSpPr>
          <p:cNvPr id="544" name="Shape 54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Arial"/>
              <a:buNone/>
            </a:pPr>
            <a:r>
              <a:rPr b="0" i="0" lang="en-US" sz="2800" u="none" cap="none" strike="noStrike">
                <a:solidFill>
                  <a:schemeClr val="dk1"/>
                </a:solidFill>
                <a:latin typeface="Calibri"/>
                <a:ea typeface="Calibri"/>
                <a:cs typeface="Calibri"/>
                <a:sym typeface="Calibri"/>
              </a:rPr>
              <a:t>Group Members - </a:t>
            </a:r>
            <a:endParaRPr/>
          </a:p>
          <a:p>
            <a:pPr indent="-514350" lvl="0" marL="514350" marR="0" rtl="0" algn="l">
              <a:lnSpc>
                <a:spcPct val="90000"/>
              </a:lnSpc>
              <a:spcBef>
                <a:spcPts val="1000"/>
              </a:spcBef>
              <a:spcAft>
                <a:spcPts val="0"/>
              </a:spcAft>
              <a:buClr>
                <a:schemeClr val="dk1"/>
              </a:buClr>
              <a:buSzPts val="2800"/>
              <a:buFont typeface="Calibri"/>
              <a:buAutoNum type="arabicPeriod"/>
            </a:pPr>
            <a:r>
              <a:rPr b="0" i="0" lang="en-US" sz="2800" u="none" cap="none" strike="noStrike">
                <a:solidFill>
                  <a:schemeClr val="dk1"/>
                </a:solidFill>
                <a:latin typeface="Calibri"/>
                <a:ea typeface="Calibri"/>
                <a:cs typeface="Calibri"/>
                <a:sym typeface="Calibri"/>
              </a:rPr>
              <a:t>Rushabh Patel (131070005)</a:t>
            </a:r>
            <a:endParaRPr/>
          </a:p>
          <a:p>
            <a:pPr indent="-514350" lvl="0" marL="514350" marR="0" rtl="0" algn="l">
              <a:lnSpc>
                <a:spcPct val="90000"/>
              </a:lnSpc>
              <a:spcBef>
                <a:spcPts val="1000"/>
              </a:spcBef>
              <a:spcAft>
                <a:spcPts val="0"/>
              </a:spcAft>
              <a:buClr>
                <a:schemeClr val="dk1"/>
              </a:buClr>
              <a:buSzPts val="2800"/>
              <a:buFont typeface="Calibri"/>
              <a:buAutoNum type="arabicPeriod"/>
            </a:pPr>
            <a:r>
              <a:rPr b="0" i="0" lang="en-US" sz="2800" u="none" cap="none" strike="noStrike">
                <a:solidFill>
                  <a:schemeClr val="dk1"/>
                </a:solidFill>
                <a:latin typeface="Calibri"/>
                <a:ea typeface="Calibri"/>
                <a:cs typeface="Calibri"/>
                <a:sym typeface="Calibri"/>
              </a:rPr>
              <a:t>Siddhant Shah (131070010)</a:t>
            </a:r>
            <a:endParaRPr/>
          </a:p>
          <a:p>
            <a:pPr indent="-514350" lvl="0" marL="514350" marR="0" rtl="0" algn="l">
              <a:lnSpc>
                <a:spcPct val="90000"/>
              </a:lnSpc>
              <a:spcBef>
                <a:spcPts val="1000"/>
              </a:spcBef>
              <a:spcAft>
                <a:spcPts val="0"/>
              </a:spcAft>
              <a:buClr>
                <a:schemeClr val="dk1"/>
              </a:buClr>
              <a:buSzPts val="2800"/>
              <a:buFont typeface="Calibri"/>
              <a:buAutoNum type="arabicPeriod"/>
            </a:pPr>
            <a:r>
              <a:rPr b="0" i="0" lang="en-US" sz="2800" u="none" cap="none" strike="noStrike">
                <a:solidFill>
                  <a:schemeClr val="dk1"/>
                </a:solidFill>
                <a:latin typeface="Calibri"/>
                <a:ea typeface="Calibri"/>
                <a:cs typeface="Calibri"/>
                <a:sym typeface="Calibri"/>
              </a:rPr>
              <a:t>Abhijit Gupta (131070014)</a:t>
            </a:r>
            <a:endParaRPr/>
          </a:p>
          <a:p>
            <a:pPr indent="-514350" lvl="0" marL="514350" marR="0" rtl="0" algn="l">
              <a:lnSpc>
                <a:spcPct val="90000"/>
              </a:lnSpc>
              <a:spcBef>
                <a:spcPts val="1000"/>
              </a:spcBef>
              <a:spcAft>
                <a:spcPts val="0"/>
              </a:spcAft>
              <a:buClr>
                <a:schemeClr val="dk1"/>
              </a:buClr>
              <a:buSzPts val="2800"/>
              <a:buFont typeface="Calibri"/>
              <a:buAutoNum type="arabicPeriod"/>
            </a:pPr>
            <a:r>
              <a:rPr b="0" i="0" lang="en-US" sz="2800" u="none" cap="none" strike="noStrike">
                <a:solidFill>
                  <a:schemeClr val="dk1"/>
                </a:solidFill>
                <a:latin typeface="Calibri"/>
                <a:ea typeface="Calibri"/>
                <a:cs typeface="Calibri"/>
                <a:sym typeface="Calibri"/>
              </a:rPr>
              <a:t>Mehul Jain (1310700</a:t>
            </a:r>
            <a:r>
              <a:rPr lang="en-US"/>
              <a:t>51</a:t>
            </a:r>
            <a:r>
              <a:rPr b="0" i="0" lang="en-US" sz="2800" u="none" cap="none" strike="noStrike">
                <a:solidFill>
                  <a:schemeClr val="dk1"/>
                </a:solidFill>
                <a:latin typeface="Calibri"/>
                <a:ea typeface="Calibri"/>
                <a:cs typeface="Calibri"/>
                <a:sym typeface="Calibri"/>
              </a:rPr>
              <a:t>)</a:t>
            </a:r>
            <a:endParaRPr b="0" i="0" sz="2800" u="none" cap="none" strike="noStrike">
              <a:solidFill>
                <a:schemeClr val="dk1"/>
              </a:solidFill>
              <a:latin typeface="Calibri"/>
              <a:ea typeface="Calibri"/>
              <a:cs typeface="Calibri"/>
              <a:sym typeface="Calibri"/>
            </a:endParaRPr>
          </a:p>
          <a:p>
            <a:pPr indent="457200" lvl="0" marL="5029200" marR="0" rtl="0" algn="l">
              <a:lnSpc>
                <a:spcPct val="90000"/>
              </a:lnSpc>
              <a:spcBef>
                <a:spcPts val="2100"/>
              </a:spcBef>
              <a:spcAft>
                <a:spcPts val="0"/>
              </a:spcAft>
              <a:buNone/>
            </a:pPr>
            <a:r>
              <a:rPr lang="en-US"/>
              <a:t>under the guidance of </a:t>
            </a:r>
            <a:endParaRPr/>
          </a:p>
          <a:p>
            <a:pPr indent="0" lvl="0" marL="5486400" marR="0" rtl="0" algn="l">
              <a:lnSpc>
                <a:spcPct val="90000"/>
              </a:lnSpc>
              <a:spcBef>
                <a:spcPts val="2100"/>
              </a:spcBef>
              <a:spcAft>
                <a:spcPts val="2100"/>
              </a:spcAft>
              <a:buNone/>
            </a:pPr>
            <a:r>
              <a:rPr b="1" lang="en-US"/>
              <a:t>Dr. Sunil Bhirud</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02" name="Shape 102"/>
        <p:cNvGrpSpPr/>
        <p:nvPr/>
      </p:nvGrpSpPr>
      <p:grpSpPr>
        <a:xfrm>
          <a:off x="0" y="0"/>
          <a:ext cx="0" cy="0"/>
          <a:chOff x="0" y="0"/>
          <a:chExt cx="0" cy="0"/>
        </a:xfrm>
      </p:grpSpPr>
      <p:pic>
        <p:nvPicPr>
          <p:cNvPr id="103" name="Shape 103"/>
          <p:cNvPicPr preferRelativeResize="0"/>
          <p:nvPr/>
        </p:nvPicPr>
        <p:blipFill rotWithShape="1">
          <a:blip r:embed="rId3">
            <a:alphaModFix/>
          </a:blip>
          <a:srcRect b="0" l="0" r="0" t="0"/>
          <a:stretch/>
        </p:blipFill>
        <p:spPr>
          <a:xfrm>
            <a:off x="2032000" y="2178048"/>
            <a:ext cx="8127900" cy="3771900"/>
          </a:xfrm>
          <a:prstGeom prst="rect">
            <a:avLst/>
          </a:prstGeom>
          <a:noFill/>
          <a:ln>
            <a:noFill/>
          </a:ln>
        </p:spPr>
      </p:pic>
      <p:sp>
        <p:nvSpPr>
          <p:cNvPr id="104" name="Shape 104"/>
          <p:cNvSpPr txBox="1"/>
          <p:nvPr/>
        </p:nvSpPr>
        <p:spPr>
          <a:xfrm>
            <a:off x="1744142" y="558800"/>
            <a:ext cx="8870100" cy="769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4400">
                <a:solidFill>
                  <a:schemeClr val="dk1"/>
                </a:solidFill>
                <a:latin typeface="Times New Roman"/>
                <a:ea typeface="Times New Roman"/>
                <a:cs typeface="Times New Roman"/>
                <a:sym typeface="Times New Roman"/>
              </a:rPr>
              <a:t>A Brief Overview of Working of CAN</a:t>
            </a:r>
            <a:endParaRPr sz="4400">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Shape 110"/>
          <p:cNvSpPr/>
          <p:nvPr/>
        </p:nvSpPr>
        <p:spPr>
          <a:xfrm>
            <a:off x="9241535" y="2980944"/>
            <a:ext cx="733044" cy="32156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 name="Shape 111"/>
          <p:cNvSpPr/>
          <p:nvPr/>
        </p:nvSpPr>
        <p:spPr>
          <a:xfrm>
            <a:off x="3086100" y="2971800"/>
            <a:ext cx="719327" cy="32003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 name="Shape 112"/>
          <p:cNvSpPr/>
          <p:nvPr/>
        </p:nvSpPr>
        <p:spPr>
          <a:xfrm>
            <a:off x="3906011" y="2973323"/>
            <a:ext cx="1010919" cy="320040"/>
          </a:xfrm>
          <a:custGeom>
            <a:pathLst>
              <a:path extrusionOk="0" h="120000" w="120000">
                <a:moveTo>
                  <a:pt x="0" y="120000"/>
                </a:moveTo>
                <a:lnTo>
                  <a:pt x="119939" y="120000"/>
                </a:lnTo>
                <a:lnTo>
                  <a:pt x="119939" y="0"/>
                </a:lnTo>
                <a:lnTo>
                  <a:pt x="0" y="0"/>
                </a:lnTo>
                <a:lnTo>
                  <a:pt x="0" y="12000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 name="Shape 113"/>
          <p:cNvSpPr/>
          <p:nvPr/>
        </p:nvSpPr>
        <p:spPr>
          <a:xfrm>
            <a:off x="3906011" y="2973323"/>
            <a:ext cx="1010919" cy="320040"/>
          </a:xfrm>
          <a:custGeom>
            <a:pathLst>
              <a:path extrusionOk="0" h="120000" w="120000">
                <a:moveTo>
                  <a:pt x="0" y="120000"/>
                </a:moveTo>
                <a:lnTo>
                  <a:pt x="119939" y="120000"/>
                </a:lnTo>
                <a:lnTo>
                  <a:pt x="119939" y="0"/>
                </a:lnTo>
                <a:lnTo>
                  <a:pt x="0" y="0"/>
                </a:lnTo>
                <a:lnTo>
                  <a:pt x="0" y="120000"/>
                </a:lnTo>
                <a:close/>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 name="Shape 114"/>
          <p:cNvSpPr/>
          <p:nvPr/>
        </p:nvSpPr>
        <p:spPr>
          <a:xfrm>
            <a:off x="5192267" y="2973323"/>
            <a:ext cx="367665" cy="320040"/>
          </a:xfrm>
          <a:custGeom>
            <a:pathLst>
              <a:path extrusionOk="0" h="120000" w="120000">
                <a:moveTo>
                  <a:pt x="0" y="120000"/>
                </a:moveTo>
                <a:lnTo>
                  <a:pt x="119875" y="120000"/>
                </a:lnTo>
                <a:lnTo>
                  <a:pt x="119875" y="0"/>
                </a:lnTo>
                <a:lnTo>
                  <a:pt x="0" y="0"/>
                </a:lnTo>
                <a:lnTo>
                  <a:pt x="0" y="12000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 name="Shape 115"/>
          <p:cNvSpPr/>
          <p:nvPr/>
        </p:nvSpPr>
        <p:spPr>
          <a:xfrm>
            <a:off x="5192267" y="2973323"/>
            <a:ext cx="367665" cy="320040"/>
          </a:xfrm>
          <a:custGeom>
            <a:pathLst>
              <a:path extrusionOk="0" h="120000" w="120000">
                <a:moveTo>
                  <a:pt x="0" y="120000"/>
                </a:moveTo>
                <a:lnTo>
                  <a:pt x="119875" y="120000"/>
                </a:lnTo>
                <a:lnTo>
                  <a:pt x="119875" y="0"/>
                </a:lnTo>
                <a:lnTo>
                  <a:pt x="0" y="0"/>
                </a:lnTo>
                <a:lnTo>
                  <a:pt x="0" y="120000"/>
                </a:lnTo>
                <a:close/>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 name="Shape 116"/>
          <p:cNvSpPr txBox="1"/>
          <p:nvPr/>
        </p:nvSpPr>
        <p:spPr>
          <a:xfrm>
            <a:off x="5699886" y="3044825"/>
            <a:ext cx="869315" cy="17907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US" sz="1100">
                <a:solidFill>
                  <a:schemeClr val="dk1"/>
                </a:solidFill>
                <a:latin typeface="Arial"/>
                <a:ea typeface="Arial"/>
                <a:cs typeface="Arial"/>
                <a:sym typeface="Arial"/>
              </a:rPr>
              <a:t>0..64 Bit Data</a:t>
            </a:r>
            <a:endParaRPr sz="1100">
              <a:solidFill>
                <a:schemeClr val="dk1"/>
              </a:solidFill>
              <a:latin typeface="Arial"/>
              <a:ea typeface="Arial"/>
              <a:cs typeface="Arial"/>
              <a:sym typeface="Arial"/>
            </a:endParaRPr>
          </a:p>
        </p:txBody>
      </p:sp>
      <p:sp>
        <p:nvSpPr>
          <p:cNvPr id="117" name="Shape 117"/>
          <p:cNvSpPr txBox="1"/>
          <p:nvPr/>
        </p:nvSpPr>
        <p:spPr>
          <a:xfrm>
            <a:off x="7006590" y="3044825"/>
            <a:ext cx="715010" cy="17907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US" sz="1100">
                <a:solidFill>
                  <a:schemeClr val="dk1"/>
                </a:solidFill>
                <a:latin typeface="Arial"/>
                <a:ea typeface="Arial"/>
                <a:cs typeface="Arial"/>
                <a:sym typeface="Arial"/>
              </a:rPr>
              <a:t>15-bit CRC</a:t>
            </a:r>
            <a:endParaRPr sz="1100">
              <a:solidFill>
                <a:schemeClr val="dk1"/>
              </a:solidFill>
              <a:latin typeface="Arial"/>
              <a:ea typeface="Arial"/>
              <a:cs typeface="Arial"/>
              <a:sym typeface="Arial"/>
            </a:endParaRPr>
          </a:p>
        </p:txBody>
      </p:sp>
      <p:sp>
        <p:nvSpPr>
          <p:cNvPr id="118" name="Shape 118"/>
          <p:cNvSpPr txBox="1"/>
          <p:nvPr/>
        </p:nvSpPr>
        <p:spPr>
          <a:xfrm>
            <a:off x="9321545" y="3028950"/>
            <a:ext cx="530225" cy="17907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US" sz="1100">
                <a:solidFill>
                  <a:schemeClr val="dk1"/>
                </a:solidFill>
                <a:latin typeface="Arial"/>
                <a:ea typeface="Arial"/>
                <a:cs typeface="Arial"/>
                <a:sym typeface="Arial"/>
              </a:rPr>
              <a:t>Bus Idle</a:t>
            </a:r>
            <a:endParaRPr sz="1100">
              <a:solidFill>
                <a:schemeClr val="dk1"/>
              </a:solidFill>
              <a:latin typeface="Arial"/>
              <a:ea typeface="Arial"/>
              <a:cs typeface="Arial"/>
              <a:sym typeface="Arial"/>
            </a:endParaRPr>
          </a:p>
        </p:txBody>
      </p:sp>
      <p:sp>
        <p:nvSpPr>
          <p:cNvPr id="119" name="Shape 119"/>
          <p:cNvSpPr txBox="1"/>
          <p:nvPr/>
        </p:nvSpPr>
        <p:spPr>
          <a:xfrm>
            <a:off x="3195954" y="3044825"/>
            <a:ext cx="530225" cy="17907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US" sz="1100">
                <a:solidFill>
                  <a:schemeClr val="dk1"/>
                </a:solidFill>
                <a:latin typeface="Arial"/>
                <a:ea typeface="Arial"/>
                <a:cs typeface="Arial"/>
                <a:sym typeface="Arial"/>
              </a:rPr>
              <a:t>Bus Idle</a:t>
            </a:r>
            <a:endParaRPr sz="1100">
              <a:solidFill>
                <a:schemeClr val="dk1"/>
              </a:solidFill>
              <a:latin typeface="Arial"/>
              <a:ea typeface="Arial"/>
              <a:cs typeface="Arial"/>
              <a:sym typeface="Arial"/>
            </a:endParaRPr>
          </a:p>
        </p:txBody>
      </p:sp>
      <p:sp>
        <p:nvSpPr>
          <p:cNvPr id="120" name="Shape 120"/>
          <p:cNvSpPr txBox="1"/>
          <p:nvPr/>
        </p:nvSpPr>
        <p:spPr>
          <a:xfrm>
            <a:off x="3818382" y="2985008"/>
            <a:ext cx="84455" cy="118745"/>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US" sz="700">
                <a:solidFill>
                  <a:schemeClr val="dk1"/>
                </a:solidFill>
                <a:latin typeface="Arial"/>
                <a:ea typeface="Arial"/>
                <a:cs typeface="Arial"/>
                <a:sym typeface="Arial"/>
              </a:rPr>
              <a:t>S</a:t>
            </a:r>
            <a:endParaRPr sz="700">
              <a:solidFill>
                <a:schemeClr val="dk1"/>
              </a:solidFill>
              <a:latin typeface="Arial"/>
              <a:ea typeface="Arial"/>
              <a:cs typeface="Arial"/>
              <a:sym typeface="Arial"/>
            </a:endParaRPr>
          </a:p>
        </p:txBody>
      </p:sp>
      <p:sp>
        <p:nvSpPr>
          <p:cNvPr id="121" name="Shape 121"/>
          <p:cNvSpPr txBox="1"/>
          <p:nvPr/>
        </p:nvSpPr>
        <p:spPr>
          <a:xfrm>
            <a:off x="3816858" y="3164204"/>
            <a:ext cx="80010" cy="118745"/>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US" sz="700">
                <a:solidFill>
                  <a:schemeClr val="dk1"/>
                </a:solidFill>
                <a:latin typeface="Arial"/>
                <a:ea typeface="Arial"/>
                <a:cs typeface="Arial"/>
                <a:sym typeface="Arial"/>
              </a:rPr>
              <a:t>F</a:t>
            </a:r>
            <a:endParaRPr sz="700">
              <a:solidFill>
                <a:schemeClr val="dk1"/>
              </a:solidFill>
              <a:latin typeface="Arial"/>
              <a:ea typeface="Arial"/>
              <a:cs typeface="Arial"/>
              <a:sym typeface="Arial"/>
            </a:endParaRPr>
          </a:p>
        </p:txBody>
      </p:sp>
      <p:sp>
        <p:nvSpPr>
          <p:cNvPr id="122" name="Shape 122"/>
          <p:cNvSpPr/>
          <p:nvPr/>
        </p:nvSpPr>
        <p:spPr>
          <a:xfrm>
            <a:off x="5561076" y="2973323"/>
            <a:ext cx="2482850" cy="320040"/>
          </a:xfrm>
          <a:custGeom>
            <a:pathLst>
              <a:path extrusionOk="0" h="120000" w="120000">
                <a:moveTo>
                  <a:pt x="0" y="120000"/>
                </a:moveTo>
                <a:lnTo>
                  <a:pt x="53333" y="120000"/>
                </a:lnTo>
                <a:lnTo>
                  <a:pt x="53333" y="0"/>
                </a:lnTo>
                <a:lnTo>
                  <a:pt x="0" y="0"/>
                </a:lnTo>
                <a:lnTo>
                  <a:pt x="119987" y="0"/>
                </a:lnTo>
                <a:lnTo>
                  <a:pt x="119987" y="120000"/>
                </a:lnTo>
                <a:lnTo>
                  <a:pt x="53333" y="120000"/>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 name="Shape 123"/>
          <p:cNvSpPr/>
          <p:nvPr/>
        </p:nvSpPr>
        <p:spPr>
          <a:xfrm>
            <a:off x="8132064" y="2973323"/>
            <a:ext cx="1196340" cy="318770"/>
          </a:xfrm>
          <a:custGeom>
            <a:pathLst>
              <a:path extrusionOk="0" h="120000" w="120000">
                <a:moveTo>
                  <a:pt x="0" y="119904"/>
                </a:moveTo>
                <a:lnTo>
                  <a:pt x="9171" y="119904"/>
                </a:lnTo>
                <a:lnTo>
                  <a:pt x="9171" y="0"/>
                </a:lnTo>
                <a:lnTo>
                  <a:pt x="18420" y="0"/>
                </a:lnTo>
                <a:lnTo>
                  <a:pt x="18420" y="119904"/>
                </a:lnTo>
                <a:lnTo>
                  <a:pt x="18420" y="0"/>
                </a:lnTo>
                <a:lnTo>
                  <a:pt x="83082" y="0"/>
                </a:lnTo>
                <a:lnTo>
                  <a:pt x="83082" y="119904"/>
                </a:lnTo>
                <a:lnTo>
                  <a:pt x="83082" y="0"/>
                </a:lnTo>
                <a:lnTo>
                  <a:pt x="110751" y="0"/>
                </a:lnTo>
                <a:lnTo>
                  <a:pt x="110751" y="119904"/>
                </a:lnTo>
                <a:lnTo>
                  <a:pt x="110751" y="0"/>
                </a:lnTo>
                <a:lnTo>
                  <a:pt x="119999" y="0"/>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 name="Shape 124"/>
          <p:cNvSpPr/>
          <p:nvPr/>
        </p:nvSpPr>
        <p:spPr>
          <a:xfrm>
            <a:off x="9326880" y="2973323"/>
            <a:ext cx="647700" cy="1905"/>
          </a:xfrm>
          <a:custGeom>
            <a:pathLst>
              <a:path extrusionOk="0" h="120000" w="120000">
                <a:moveTo>
                  <a:pt x="0" y="0"/>
                </a:moveTo>
                <a:lnTo>
                  <a:pt x="120000" y="96000"/>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 name="Shape 125"/>
          <p:cNvSpPr/>
          <p:nvPr/>
        </p:nvSpPr>
        <p:spPr>
          <a:xfrm>
            <a:off x="8043671" y="2973323"/>
            <a:ext cx="93345" cy="320040"/>
          </a:xfrm>
          <a:custGeom>
            <a:pathLst>
              <a:path extrusionOk="0" h="120000" w="120000">
                <a:moveTo>
                  <a:pt x="0" y="0"/>
                </a:moveTo>
                <a:lnTo>
                  <a:pt x="119508" y="0"/>
                </a:lnTo>
                <a:lnTo>
                  <a:pt x="119508" y="120000"/>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 name="Shape 126"/>
          <p:cNvSpPr txBox="1"/>
          <p:nvPr/>
        </p:nvSpPr>
        <p:spPr>
          <a:xfrm>
            <a:off x="4920234" y="3164204"/>
            <a:ext cx="175260" cy="118745"/>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US" sz="700">
                <a:solidFill>
                  <a:schemeClr val="dk1"/>
                </a:solidFill>
                <a:latin typeface="Arial"/>
                <a:ea typeface="Arial"/>
                <a:cs typeface="Arial"/>
                <a:sym typeface="Arial"/>
              </a:rPr>
              <a:t>R E</a:t>
            </a:r>
            <a:endParaRPr sz="700">
              <a:solidFill>
                <a:schemeClr val="dk1"/>
              </a:solidFill>
              <a:latin typeface="Arial"/>
              <a:ea typeface="Arial"/>
              <a:cs typeface="Arial"/>
              <a:sym typeface="Arial"/>
            </a:endParaRPr>
          </a:p>
        </p:txBody>
      </p:sp>
      <p:sp>
        <p:nvSpPr>
          <p:cNvPr id="127" name="Shape 127"/>
          <p:cNvSpPr txBox="1"/>
          <p:nvPr/>
        </p:nvSpPr>
        <p:spPr>
          <a:xfrm>
            <a:off x="4920234" y="2985008"/>
            <a:ext cx="264795" cy="118745"/>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US" sz="700">
                <a:solidFill>
                  <a:schemeClr val="dk1"/>
                </a:solidFill>
                <a:latin typeface="Arial"/>
                <a:ea typeface="Arial"/>
                <a:cs typeface="Arial"/>
                <a:sym typeface="Arial"/>
              </a:rPr>
              <a:t>R  I  r</a:t>
            </a:r>
            <a:endParaRPr sz="700">
              <a:solidFill>
                <a:schemeClr val="dk1"/>
              </a:solidFill>
              <a:latin typeface="Arial"/>
              <a:ea typeface="Arial"/>
              <a:cs typeface="Arial"/>
              <a:sym typeface="Arial"/>
            </a:endParaRPr>
          </a:p>
        </p:txBody>
      </p:sp>
      <p:sp>
        <p:nvSpPr>
          <p:cNvPr id="128" name="Shape 128"/>
          <p:cNvSpPr txBox="1"/>
          <p:nvPr/>
        </p:nvSpPr>
        <p:spPr>
          <a:xfrm>
            <a:off x="3816858" y="3044825"/>
            <a:ext cx="1707514" cy="17907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baseline="30000" lang="en-US" sz="1050">
                <a:solidFill>
                  <a:schemeClr val="dk1"/>
                </a:solidFill>
                <a:latin typeface="Arial"/>
                <a:ea typeface="Arial"/>
                <a:cs typeface="Arial"/>
                <a:sym typeface="Arial"/>
              </a:rPr>
              <a:t>O  </a:t>
            </a:r>
            <a:r>
              <a:rPr lang="en-US" sz="1100">
                <a:solidFill>
                  <a:schemeClr val="dk1"/>
                </a:solidFill>
                <a:latin typeface="Arial"/>
                <a:ea typeface="Arial"/>
                <a:cs typeface="Arial"/>
                <a:sym typeface="Arial"/>
              </a:rPr>
              <a:t>11-bit Identifier  </a:t>
            </a:r>
            <a:r>
              <a:rPr baseline="30000" lang="en-US" sz="1050">
                <a:solidFill>
                  <a:schemeClr val="dk1"/>
                </a:solidFill>
                <a:latin typeface="Arial"/>
                <a:ea typeface="Arial"/>
                <a:cs typeface="Arial"/>
                <a:sym typeface="Arial"/>
              </a:rPr>
              <a:t>T D  0 </a:t>
            </a:r>
            <a:r>
              <a:rPr lang="en-US" sz="1100">
                <a:solidFill>
                  <a:schemeClr val="dk1"/>
                </a:solidFill>
                <a:latin typeface="Arial"/>
                <a:ea typeface="Arial"/>
                <a:cs typeface="Arial"/>
                <a:sym typeface="Arial"/>
              </a:rPr>
              <a:t>DLC</a:t>
            </a:r>
            <a:endParaRPr sz="1100">
              <a:solidFill>
                <a:schemeClr val="dk1"/>
              </a:solidFill>
              <a:latin typeface="Arial"/>
              <a:ea typeface="Arial"/>
              <a:cs typeface="Arial"/>
              <a:sym typeface="Arial"/>
            </a:endParaRPr>
          </a:p>
        </p:txBody>
      </p:sp>
      <p:sp>
        <p:nvSpPr>
          <p:cNvPr id="129" name="Shape 129"/>
          <p:cNvSpPr txBox="1"/>
          <p:nvPr/>
        </p:nvSpPr>
        <p:spPr>
          <a:xfrm>
            <a:off x="8049514" y="2985008"/>
            <a:ext cx="269240" cy="118745"/>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US" sz="700">
                <a:solidFill>
                  <a:schemeClr val="dk1"/>
                </a:solidFill>
                <a:latin typeface="Arial"/>
                <a:ea typeface="Arial"/>
                <a:cs typeface="Arial"/>
                <a:sym typeface="Arial"/>
              </a:rPr>
              <a:t>D A D</a:t>
            </a:r>
            <a:endParaRPr sz="700">
              <a:solidFill>
                <a:schemeClr val="dk1"/>
              </a:solidFill>
              <a:latin typeface="Arial"/>
              <a:ea typeface="Arial"/>
              <a:cs typeface="Arial"/>
              <a:sym typeface="Arial"/>
            </a:endParaRPr>
          </a:p>
        </p:txBody>
      </p:sp>
      <p:sp>
        <p:nvSpPr>
          <p:cNvPr id="130" name="Shape 130"/>
          <p:cNvSpPr txBox="1"/>
          <p:nvPr/>
        </p:nvSpPr>
        <p:spPr>
          <a:xfrm>
            <a:off x="8049514" y="3164204"/>
            <a:ext cx="254635" cy="118745"/>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US" sz="700">
                <a:solidFill>
                  <a:schemeClr val="dk1"/>
                </a:solidFill>
                <a:latin typeface="Arial"/>
                <a:ea typeface="Arial"/>
                <a:cs typeface="Arial"/>
                <a:sym typeface="Arial"/>
              </a:rPr>
              <a:t>L K L</a:t>
            </a:r>
            <a:endParaRPr sz="700">
              <a:solidFill>
                <a:schemeClr val="dk1"/>
              </a:solidFill>
              <a:latin typeface="Arial"/>
              <a:ea typeface="Arial"/>
              <a:cs typeface="Arial"/>
              <a:sym typeface="Arial"/>
            </a:endParaRPr>
          </a:p>
        </p:txBody>
      </p:sp>
      <p:sp>
        <p:nvSpPr>
          <p:cNvPr id="131" name="Shape 131"/>
          <p:cNvSpPr txBox="1"/>
          <p:nvPr/>
        </p:nvSpPr>
        <p:spPr>
          <a:xfrm>
            <a:off x="8049514" y="3030473"/>
            <a:ext cx="1177925" cy="17907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baseline="30000" lang="en-US" sz="1050">
                <a:solidFill>
                  <a:schemeClr val="dk1"/>
                </a:solidFill>
                <a:latin typeface="Arial"/>
                <a:ea typeface="Arial"/>
                <a:cs typeface="Arial"/>
                <a:sym typeface="Arial"/>
              </a:rPr>
              <a:t>E C E  </a:t>
            </a:r>
            <a:r>
              <a:rPr lang="en-US" sz="1100">
                <a:solidFill>
                  <a:schemeClr val="dk1"/>
                </a:solidFill>
                <a:latin typeface="Arial"/>
                <a:ea typeface="Arial"/>
                <a:cs typeface="Arial"/>
                <a:sym typeface="Arial"/>
              </a:rPr>
              <a:t>7-bit EOF IFS</a:t>
            </a:r>
            <a:endParaRPr sz="1100">
              <a:solidFill>
                <a:schemeClr val="dk1"/>
              </a:solidFill>
              <a:latin typeface="Arial"/>
              <a:ea typeface="Arial"/>
              <a:cs typeface="Arial"/>
              <a:sym typeface="Arial"/>
            </a:endParaRPr>
          </a:p>
        </p:txBody>
      </p:sp>
      <p:sp>
        <p:nvSpPr>
          <p:cNvPr id="132" name="Shape 132"/>
          <p:cNvSpPr/>
          <p:nvPr/>
        </p:nvSpPr>
        <p:spPr>
          <a:xfrm>
            <a:off x="3912870" y="2736342"/>
            <a:ext cx="1103630" cy="1905"/>
          </a:xfrm>
          <a:custGeom>
            <a:pathLst>
              <a:path extrusionOk="0" h="120000" w="120000">
                <a:moveTo>
                  <a:pt x="0" y="0"/>
                </a:moveTo>
                <a:lnTo>
                  <a:pt x="119972" y="96000"/>
                </a:lnTo>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 name="Shape 133"/>
          <p:cNvSpPr/>
          <p:nvPr/>
        </p:nvSpPr>
        <p:spPr>
          <a:xfrm>
            <a:off x="4862321" y="2699766"/>
            <a:ext cx="146685" cy="78105"/>
          </a:xfrm>
          <a:custGeom>
            <a:pathLst>
              <a:path extrusionOk="0" h="120000" w="120000">
                <a:moveTo>
                  <a:pt x="0" y="0"/>
                </a:moveTo>
                <a:lnTo>
                  <a:pt x="0" y="119414"/>
                </a:lnTo>
                <a:lnTo>
                  <a:pt x="119687" y="59707"/>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 name="Shape 134"/>
          <p:cNvSpPr/>
          <p:nvPr/>
        </p:nvSpPr>
        <p:spPr>
          <a:xfrm>
            <a:off x="4862321" y="2699766"/>
            <a:ext cx="146685" cy="78105"/>
          </a:xfrm>
          <a:custGeom>
            <a:pathLst>
              <a:path extrusionOk="0" h="120000" w="120000">
                <a:moveTo>
                  <a:pt x="0" y="0"/>
                </a:moveTo>
                <a:lnTo>
                  <a:pt x="119687" y="59707"/>
                </a:lnTo>
                <a:lnTo>
                  <a:pt x="0" y="119414"/>
                </a:lnTo>
                <a:lnTo>
                  <a:pt x="0" y="0"/>
                </a:lnTo>
                <a:close/>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 name="Shape 135"/>
          <p:cNvSpPr/>
          <p:nvPr/>
        </p:nvSpPr>
        <p:spPr>
          <a:xfrm>
            <a:off x="3906773" y="2699766"/>
            <a:ext cx="144780" cy="78105"/>
          </a:xfrm>
          <a:custGeom>
            <a:pathLst>
              <a:path extrusionOk="0" h="120000" w="120000">
                <a:moveTo>
                  <a:pt x="120000" y="0"/>
                </a:moveTo>
                <a:lnTo>
                  <a:pt x="0" y="59707"/>
                </a:lnTo>
                <a:lnTo>
                  <a:pt x="120000" y="119414"/>
                </a:lnTo>
                <a:lnTo>
                  <a:pt x="12000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 name="Shape 136"/>
          <p:cNvSpPr/>
          <p:nvPr/>
        </p:nvSpPr>
        <p:spPr>
          <a:xfrm>
            <a:off x="3906773" y="2699766"/>
            <a:ext cx="144780" cy="78105"/>
          </a:xfrm>
          <a:custGeom>
            <a:pathLst>
              <a:path extrusionOk="0" h="120000" w="120000">
                <a:moveTo>
                  <a:pt x="120000" y="119414"/>
                </a:moveTo>
                <a:lnTo>
                  <a:pt x="0" y="59707"/>
                </a:lnTo>
                <a:lnTo>
                  <a:pt x="120000" y="0"/>
                </a:lnTo>
                <a:lnTo>
                  <a:pt x="120000" y="119414"/>
                </a:lnTo>
                <a:close/>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 name="Shape 137"/>
          <p:cNvSpPr/>
          <p:nvPr/>
        </p:nvSpPr>
        <p:spPr>
          <a:xfrm>
            <a:off x="5011673" y="2736342"/>
            <a:ext cx="550545" cy="1905"/>
          </a:xfrm>
          <a:custGeom>
            <a:pathLst>
              <a:path extrusionOk="0" h="120000" w="120000">
                <a:moveTo>
                  <a:pt x="0" y="0"/>
                </a:moveTo>
                <a:lnTo>
                  <a:pt x="119916" y="96000"/>
                </a:lnTo>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 name="Shape 138"/>
          <p:cNvSpPr/>
          <p:nvPr/>
        </p:nvSpPr>
        <p:spPr>
          <a:xfrm>
            <a:off x="5409438" y="2699766"/>
            <a:ext cx="147955" cy="78105"/>
          </a:xfrm>
          <a:custGeom>
            <a:pathLst>
              <a:path extrusionOk="0" h="120000" w="120000">
                <a:moveTo>
                  <a:pt x="0" y="0"/>
                </a:moveTo>
                <a:lnTo>
                  <a:pt x="0" y="119414"/>
                </a:lnTo>
                <a:lnTo>
                  <a:pt x="119896" y="59707"/>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 name="Shape 139"/>
          <p:cNvSpPr/>
          <p:nvPr/>
        </p:nvSpPr>
        <p:spPr>
          <a:xfrm>
            <a:off x="5409438" y="2699766"/>
            <a:ext cx="147955" cy="78105"/>
          </a:xfrm>
          <a:custGeom>
            <a:pathLst>
              <a:path extrusionOk="0" h="120000" w="120000">
                <a:moveTo>
                  <a:pt x="0" y="0"/>
                </a:moveTo>
                <a:lnTo>
                  <a:pt x="119896" y="59707"/>
                </a:lnTo>
                <a:lnTo>
                  <a:pt x="0" y="119414"/>
                </a:lnTo>
                <a:lnTo>
                  <a:pt x="0" y="0"/>
                </a:lnTo>
                <a:close/>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 name="Shape 140"/>
          <p:cNvSpPr/>
          <p:nvPr/>
        </p:nvSpPr>
        <p:spPr>
          <a:xfrm>
            <a:off x="5007102" y="2699766"/>
            <a:ext cx="146685" cy="78105"/>
          </a:xfrm>
          <a:custGeom>
            <a:pathLst>
              <a:path extrusionOk="0" h="120000" w="120000">
                <a:moveTo>
                  <a:pt x="119687" y="0"/>
                </a:moveTo>
                <a:lnTo>
                  <a:pt x="0" y="59707"/>
                </a:lnTo>
                <a:lnTo>
                  <a:pt x="119687" y="119414"/>
                </a:lnTo>
                <a:lnTo>
                  <a:pt x="119687"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 name="Shape 141"/>
          <p:cNvSpPr/>
          <p:nvPr/>
        </p:nvSpPr>
        <p:spPr>
          <a:xfrm>
            <a:off x="5007102" y="2699766"/>
            <a:ext cx="146685" cy="78105"/>
          </a:xfrm>
          <a:custGeom>
            <a:pathLst>
              <a:path extrusionOk="0" h="120000" w="120000">
                <a:moveTo>
                  <a:pt x="119687" y="119414"/>
                </a:moveTo>
                <a:lnTo>
                  <a:pt x="0" y="59707"/>
                </a:lnTo>
                <a:lnTo>
                  <a:pt x="119687" y="0"/>
                </a:lnTo>
                <a:lnTo>
                  <a:pt x="119687" y="119414"/>
                </a:lnTo>
                <a:close/>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 name="Shape 142"/>
          <p:cNvSpPr/>
          <p:nvPr/>
        </p:nvSpPr>
        <p:spPr>
          <a:xfrm>
            <a:off x="5561838" y="2736342"/>
            <a:ext cx="1103630" cy="1905"/>
          </a:xfrm>
          <a:custGeom>
            <a:pathLst>
              <a:path extrusionOk="0" h="120000" w="120000">
                <a:moveTo>
                  <a:pt x="0" y="0"/>
                </a:moveTo>
                <a:lnTo>
                  <a:pt x="119972" y="96000"/>
                </a:lnTo>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 name="Shape 143"/>
          <p:cNvSpPr/>
          <p:nvPr/>
        </p:nvSpPr>
        <p:spPr>
          <a:xfrm>
            <a:off x="6517385" y="2699766"/>
            <a:ext cx="147955" cy="78105"/>
          </a:xfrm>
          <a:custGeom>
            <a:pathLst>
              <a:path extrusionOk="0" h="120000" w="120000">
                <a:moveTo>
                  <a:pt x="0" y="0"/>
                </a:moveTo>
                <a:lnTo>
                  <a:pt x="0" y="119414"/>
                </a:lnTo>
                <a:lnTo>
                  <a:pt x="119897" y="59707"/>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 name="Shape 144"/>
          <p:cNvSpPr/>
          <p:nvPr/>
        </p:nvSpPr>
        <p:spPr>
          <a:xfrm>
            <a:off x="6517385" y="2699766"/>
            <a:ext cx="147955" cy="78105"/>
          </a:xfrm>
          <a:custGeom>
            <a:pathLst>
              <a:path extrusionOk="0" h="120000" w="120000">
                <a:moveTo>
                  <a:pt x="0" y="0"/>
                </a:moveTo>
                <a:lnTo>
                  <a:pt x="119897" y="59707"/>
                </a:lnTo>
                <a:lnTo>
                  <a:pt x="0" y="119414"/>
                </a:lnTo>
                <a:lnTo>
                  <a:pt x="0" y="0"/>
                </a:lnTo>
                <a:close/>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 name="Shape 145"/>
          <p:cNvSpPr/>
          <p:nvPr/>
        </p:nvSpPr>
        <p:spPr>
          <a:xfrm>
            <a:off x="5557265" y="2699766"/>
            <a:ext cx="147955" cy="78105"/>
          </a:xfrm>
          <a:custGeom>
            <a:pathLst>
              <a:path extrusionOk="0" h="120000" w="120000">
                <a:moveTo>
                  <a:pt x="119897" y="0"/>
                </a:moveTo>
                <a:lnTo>
                  <a:pt x="0" y="59707"/>
                </a:lnTo>
                <a:lnTo>
                  <a:pt x="119897" y="119414"/>
                </a:lnTo>
                <a:lnTo>
                  <a:pt x="119897"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 name="Shape 146"/>
          <p:cNvSpPr/>
          <p:nvPr/>
        </p:nvSpPr>
        <p:spPr>
          <a:xfrm>
            <a:off x="5557265" y="2699766"/>
            <a:ext cx="147955" cy="78105"/>
          </a:xfrm>
          <a:custGeom>
            <a:pathLst>
              <a:path extrusionOk="0" h="120000" w="120000">
                <a:moveTo>
                  <a:pt x="119897" y="119414"/>
                </a:moveTo>
                <a:lnTo>
                  <a:pt x="0" y="59707"/>
                </a:lnTo>
                <a:lnTo>
                  <a:pt x="119897" y="0"/>
                </a:lnTo>
                <a:lnTo>
                  <a:pt x="119897" y="119414"/>
                </a:lnTo>
                <a:close/>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 name="Shape 147"/>
          <p:cNvSpPr/>
          <p:nvPr/>
        </p:nvSpPr>
        <p:spPr>
          <a:xfrm>
            <a:off x="6665214" y="2736342"/>
            <a:ext cx="1472565" cy="1905"/>
          </a:xfrm>
          <a:custGeom>
            <a:pathLst>
              <a:path extrusionOk="0" h="120000" w="120000">
                <a:moveTo>
                  <a:pt x="0" y="0"/>
                </a:moveTo>
                <a:lnTo>
                  <a:pt x="119968" y="96000"/>
                </a:lnTo>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 name="Shape 148"/>
          <p:cNvSpPr/>
          <p:nvPr/>
        </p:nvSpPr>
        <p:spPr>
          <a:xfrm>
            <a:off x="7986521" y="2699766"/>
            <a:ext cx="146685" cy="78105"/>
          </a:xfrm>
          <a:custGeom>
            <a:pathLst>
              <a:path extrusionOk="0" h="120000" w="120000">
                <a:moveTo>
                  <a:pt x="0" y="0"/>
                </a:moveTo>
                <a:lnTo>
                  <a:pt x="0" y="119414"/>
                </a:lnTo>
                <a:lnTo>
                  <a:pt x="119688" y="59707"/>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 name="Shape 149"/>
          <p:cNvSpPr/>
          <p:nvPr/>
        </p:nvSpPr>
        <p:spPr>
          <a:xfrm>
            <a:off x="7986521" y="2699766"/>
            <a:ext cx="146685" cy="78105"/>
          </a:xfrm>
          <a:custGeom>
            <a:pathLst>
              <a:path extrusionOk="0" h="120000" w="120000">
                <a:moveTo>
                  <a:pt x="0" y="0"/>
                </a:moveTo>
                <a:lnTo>
                  <a:pt x="119688" y="59707"/>
                </a:lnTo>
                <a:lnTo>
                  <a:pt x="0" y="119414"/>
                </a:lnTo>
                <a:lnTo>
                  <a:pt x="0" y="0"/>
                </a:lnTo>
                <a:close/>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 name="Shape 150"/>
          <p:cNvSpPr/>
          <p:nvPr/>
        </p:nvSpPr>
        <p:spPr>
          <a:xfrm>
            <a:off x="6671309" y="2699766"/>
            <a:ext cx="147955" cy="78105"/>
          </a:xfrm>
          <a:custGeom>
            <a:pathLst>
              <a:path extrusionOk="0" h="120000" w="120000">
                <a:moveTo>
                  <a:pt x="119897" y="0"/>
                </a:moveTo>
                <a:lnTo>
                  <a:pt x="0" y="59707"/>
                </a:lnTo>
                <a:lnTo>
                  <a:pt x="119897" y="119414"/>
                </a:lnTo>
                <a:lnTo>
                  <a:pt x="119897"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 name="Shape 151"/>
          <p:cNvSpPr/>
          <p:nvPr/>
        </p:nvSpPr>
        <p:spPr>
          <a:xfrm>
            <a:off x="6671309" y="2699766"/>
            <a:ext cx="147955" cy="78105"/>
          </a:xfrm>
          <a:custGeom>
            <a:pathLst>
              <a:path extrusionOk="0" h="120000" w="120000">
                <a:moveTo>
                  <a:pt x="119897" y="119414"/>
                </a:moveTo>
                <a:lnTo>
                  <a:pt x="0" y="59707"/>
                </a:lnTo>
                <a:lnTo>
                  <a:pt x="119897" y="0"/>
                </a:lnTo>
                <a:lnTo>
                  <a:pt x="119897" y="119414"/>
                </a:lnTo>
                <a:close/>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 name="Shape 152"/>
          <p:cNvSpPr/>
          <p:nvPr/>
        </p:nvSpPr>
        <p:spPr>
          <a:xfrm>
            <a:off x="8326373" y="2736342"/>
            <a:ext cx="629920" cy="1905"/>
          </a:xfrm>
          <a:custGeom>
            <a:pathLst>
              <a:path extrusionOk="0" h="120000" w="120000">
                <a:moveTo>
                  <a:pt x="0" y="0"/>
                </a:moveTo>
                <a:lnTo>
                  <a:pt x="119903" y="96000"/>
                </a:lnTo>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 name="Shape 153"/>
          <p:cNvSpPr/>
          <p:nvPr/>
        </p:nvSpPr>
        <p:spPr>
          <a:xfrm>
            <a:off x="8807957" y="2699766"/>
            <a:ext cx="146685" cy="78105"/>
          </a:xfrm>
          <a:custGeom>
            <a:pathLst>
              <a:path extrusionOk="0" h="120000" w="120000">
                <a:moveTo>
                  <a:pt x="0" y="0"/>
                </a:moveTo>
                <a:lnTo>
                  <a:pt x="0" y="119414"/>
                </a:lnTo>
                <a:lnTo>
                  <a:pt x="119688" y="59707"/>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 name="Shape 154"/>
          <p:cNvSpPr/>
          <p:nvPr/>
        </p:nvSpPr>
        <p:spPr>
          <a:xfrm>
            <a:off x="8807957" y="2699766"/>
            <a:ext cx="146685" cy="78105"/>
          </a:xfrm>
          <a:custGeom>
            <a:pathLst>
              <a:path extrusionOk="0" h="120000" w="120000">
                <a:moveTo>
                  <a:pt x="0" y="0"/>
                </a:moveTo>
                <a:lnTo>
                  <a:pt x="119688" y="59707"/>
                </a:lnTo>
                <a:lnTo>
                  <a:pt x="0" y="119414"/>
                </a:lnTo>
                <a:lnTo>
                  <a:pt x="0" y="0"/>
                </a:lnTo>
                <a:close/>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 name="Shape 155"/>
          <p:cNvSpPr/>
          <p:nvPr/>
        </p:nvSpPr>
        <p:spPr>
          <a:xfrm>
            <a:off x="8321802" y="2699766"/>
            <a:ext cx="146685" cy="78105"/>
          </a:xfrm>
          <a:custGeom>
            <a:pathLst>
              <a:path extrusionOk="0" h="120000" w="120000">
                <a:moveTo>
                  <a:pt x="119688" y="0"/>
                </a:moveTo>
                <a:lnTo>
                  <a:pt x="0" y="59707"/>
                </a:lnTo>
                <a:lnTo>
                  <a:pt x="119688" y="119414"/>
                </a:lnTo>
                <a:lnTo>
                  <a:pt x="119688"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 name="Shape 156"/>
          <p:cNvSpPr/>
          <p:nvPr/>
        </p:nvSpPr>
        <p:spPr>
          <a:xfrm>
            <a:off x="8321802" y="2699766"/>
            <a:ext cx="146685" cy="78105"/>
          </a:xfrm>
          <a:custGeom>
            <a:pathLst>
              <a:path extrusionOk="0" h="120000" w="120000">
                <a:moveTo>
                  <a:pt x="119688" y="119414"/>
                </a:moveTo>
                <a:lnTo>
                  <a:pt x="0" y="59707"/>
                </a:lnTo>
                <a:lnTo>
                  <a:pt x="119688" y="0"/>
                </a:lnTo>
                <a:lnTo>
                  <a:pt x="119688" y="119414"/>
                </a:lnTo>
                <a:close/>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 name="Shape 157"/>
          <p:cNvSpPr/>
          <p:nvPr/>
        </p:nvSpPr>
        <p:spPr>
          <a:xfrm>
            <a:off x="9240773" y="2736342"/>
            <a:ext cx="641985" cy="1905"/>
          </a:xfrm>
          <a:custGeom>
            <a:pathLst>
              <a:path extrusionOk="0" h="120000" w="120000">
                <a:moveTo>
                  <a:pt x="0" y="0"/>
                </a:moveTo>
                <a:lnTo>
                  <a:pt x="119928" y="96000"/>
                </a:lnTo>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 name="Shape 158"/>
          <p:cNvSpPr/>
          <p:nvPr/>
        </p:nvSpPr>
        <p:spPr>
          <a:xfrm>
            <a:off x="9242297" y="2699766"/>
            <a:ext cx="144780" cy="78105"/>
          </a:xfrm>
          <a:custGeom>
            <a:pathLst>
              <a:path extrusionOk="0" h="120000" w="120000">
                <a:moveTo>
                  <a:pt x="120000" y="0"/>
                </a:moveTo>
                <a:lnTo>
                  <a:pt x="0" y="59707"/>
                </a:lnTo>
                <a:lnTo>
                  <a:pt x="120000" y="119414"/>
                </a:lnTo>
                <a:lnTo>
                  <a:pt x="12000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 name="Shape 159"/>
          <p:cNvSpPr/>
          <p:nvPr/>
        </p:nvSpPr>
        <p:spPr>
          <a:xfrm>
            <a:off x="9242297" y="2699766"/>
            <a:ext cx="144780" cy="78105"/>
          </a:xfrm>
          <a:custGeom>
            <a:pathLst>
              <a:path extrusionOk="0" h="120000" w="120000">
                <a:moveTo>
                  <a:pt x="120000" y="119414"/>
                </a:moveTo>
                <a:lnTo>
                  <a:pt x="0" y="59707"/>
                </a:lnTo>
                <a:lnTo>
                  <a:pt x="120000" y="0"/>
                </a:lnTo>
                <a:lnTo>
                  <a:pt x="120000" y="119414"/>
                </a:lnTo>
                <a:close/>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 name="Shape 160"/>
          <p:cNvSpPr txBox="1"/>
          <p:nvPr/>
        </p:nvSpPr>
        <p:spPr>
          <a:xfrm>
            <a:off x="5089905" y="2264409"/>
            <a:ext cx="2586355" cy="286385"/>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US" sz="900">
                <a:solidFill>
                  <a:schemeClr val="dk1"/>
                </a:solidFill>
                <a:latin typeface="Arial"/>
                <a:ea typeface="Arial"/>
                <a:cs typeface="Arial"/>
                <a:sym typeface="Arial"/>
              </a:rPr>
              <a:t>Control	Data Field	CRC Field</a:t>
            </a:r>
            <a:endParaRPr sz="900">
              <a:solidFill>
                <a:schemeClr val="dk1"/>
              </a:solidFill>
              <a:latin typeface="Arial"/>
              <a:ea typeface="Arial"/>
              <a:cs typeface="Arial"/>
              <a:sym typeface="Arial"/>
            </a:endParaRPr>
          </a:p>
          <a:p>
            <a:pPr indent="-10160" lvl="0" marL="73660" marR="0" rtl="0" algn="l">
              <a:lnSpc>
                <a:spcPct val="100000"/>
              </a:lnSpc>
              <a:spcBef>
                <a:spcPts val="0"/>
              </a:spcBef>
              <a:spcAft>
                <a:spcPts val="0"/>
              </a:spcAft>
              <a:buNone/>
            </a:pPr>
            <a:r>
              <a:rPr lang="en-US" sz="900">
                <a:solidFill>
                  <a:schemeClr val="dk1"/>
                </a:solidFill>
                <a:latin typeface="Arial"/>
                <a:ea typeface="Arial"/>
                <a:cs typeface="Arial"/>
                <a:sym typeface="Arial"/>
              </a:rPr>
              <a:t>Field</a:t>
            </a:r>
            <a:endParaRPr sz="900">
              <a:solidFill>
                <a:schemeClr val="dk1"/>
              </a:solidFill>
              <a:latin typeface="Arial"/>
              <a:ea typeface="Arial"/>
              <a:cs typeface="Arial"/>
              <a:sym typeface="Arial"/>
            </a:endParaRPr>
          </a:p>
        </p:txBody>
      </p:sp>
      <p:sp>
        <p:nvSpPr>
          <p:cNvPr id="161" name="Shape 161"/>
          <p:cNvSpPr txBox="1"/>
          <p:nvPr/>
        </p:nvSpPr>
        <p:spPr>
          <a:xfrm>
            <a:off x="8508618" y="2538984"/>
            <a:ext cx="274955" cy="149225"/>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US" sz="900">
                <a:solidFill>
                  <a:schemeClr val="dk1"/>
                </a:solidFill>
                <a:latin typeface="Arial"/>
                <a:ea typeface="Arial"/>
                <a:cs typeface="Arial"/>
                <a:sym typeface="Arial"/>
              </a:rPr>
              <a:t>Field</a:t>
            </a:r>
            <a:endParaRPr sz="900">
              <a:solidFill>
                <a:schemeClr val="dk1"/>
              </a:solidFill>
              <a:latin typeface="Arial"/>
              <a:ea typeface="Arial"/>
              <a:cs typeface="Arial"/>
              <a:sym typeface="Arial"/>
            </a:endParaRPr>
          </a:p>
        </p:txBody>
      </p:sp>
      <p:sp>
        <p:nvSpPr>
          <p:cNvPr id="162" name="Shape 162"/>
          <p:cNvSpPr txBox="1"/>
          <p:nvPr/>
        </p:nvSpPr>
        <p:spPr>
          <a:xfrm>
            <a:off x="9369043" y="2264409"/>
            <a:ext cx="439420" cy="149225"/>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US" sz="900">
                <a:solidFill>
                  <a:schemeClr val="dk1"/>
                </a:solidFill>
                <a:latin typeface="Arial"/>
                <a:ea typeface="Arial"/>
                <a:cs typeface="Arial"/>
                <a:sym typeface="Arial"/>
              </a:rPr>
              <a:t>Bus Idle</a:t>
            </a:r>
            <a:endParaRPr sz="900">
              <a:solidFill>
                <a:schemeClr val="dk1"/>
              </a:solidFill>
              <a:latin typeface="Arial"/>
              <a:ea typeface="Arial"/>
              <a:cs typeface="Arial"/>
              <a:sym typeface="Arial"/>
            </a:endParaRPr>
          </a:p>
        </p:txBody>
      </p:sp>
      <p:sp>
        <p:nvSpPr>
          <p:cNvPr id="163" name="Shape 163"/>
          <p:cNvSpPr/>
          <p:nvPr/>
        </p:nvSpPr>
        <p:spPr>
          <a:xfrm>
            <a:off x="3901440" y="2196083"/>
            <a:ext cx="0" cy="762000"/>
          </a:xfrm>
          <a:custGeom>
            <a:pathLst>
              <a:path extrusionOk="0" h="120000" w="120000">
                <a:moveTo>
                  <a:pt x="0" y="120000"/>
                </a:moveTo>
                <a:lnTo>
                  <a:pt x="0"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 name="Shape 164"/>
          <p:cNvSpPr/>
          <p:nvPr/>
        </p:nvSpPr>
        <p:spPr>
          <a:xfrm>
            <a:off x="5559552" y="2196083"/>
            <a:ext cx="0" cy="762000"/>
          </a:xfrm>
          <a:custGeom>
            <a:pathLst>
              <a:path extrusionOk="0" h="120000" w="120000">
                <a:moveTo>
                  <a:pt x="0" y="120000"/>
                </a:moveTo>
                <a:lnTo>
                  <a:pt x="0"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 name="Shape 165"/>
          <p:cNvSpPr/>
          <p:nvPr/>
        </p:nvSpPr>
        <p:spPr>
          <a:xfrm>
            <a:off x="5006340" y="2196083"/>
            <a:ext cx="0" cy="762000"/>
          </a:xfrm>
          <a:custGeom>
            <a:pathLst>
              <a:path extrusionOk="0" h="120000" w="120000">
                <a:moveTo>
                  <a:pt x="0" y="120000"/>
                </a:moveTo>
                <a:lnTo>
                  <a:pt x="0"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 name="Shape 166"/>
          <p:cNvSpPr/>
          <p:nvPr/>
        </p:nvSpPr>
        <p:spPr>
          <a:xfrm>
            <a:off x="6667500" y="2196083"/>
            <a:ext cx="0" cy="762000"/>
          </a:xfrm>
          <a:custGeom>
            <a:pathLst>
              <a:path extrusionOk="0" h="120000" w="120000">
                <a:moveTo>
                  <a:pt x="0" y="120000"/>
                </a:moveTo>
                <a:lnTo>
                  <a:pt x="0"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 name="Shape 167"/>
          <p:cNvSpPr/>
          <p:nvPr/>
        </p:nvSpPr>
        <p:spPr>
          <a:xfrm>
            <a:off x="8136635" y="2196083"/>
            <a:ext cx="0" cy="762000"/>
          </a:xfrm>
          <a:custGeom>
            <a:pathLst>
              <a:path extrusionOk="0" h="120000" w="120000">
                <a:moveTo>
                  <a:pt x="0" y="120000"/>
                </a:moveTo>
                <a:lnTo>
                  <a:pt x="0"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 name="Shape 168"/>
          <p:cNvSpPr/>
          <p:nvPr/>
        </p:nvSpPr>
        <p:spPr>
          <a:xfrm>
            <a:off x="8317992" y="2196083"/>
            <a:ext cx="0" cy="762000"/>
          </a:xfrm>
          <a:custGeom>
            <a:pathLst>
              <a:path extrusionOk="0" h="120000" w="120000">
                <a:moveTo>
                  <a:pt x="0" y="120000"/>
                </a:moveTo>
                <a:lnTo>
                  <a:pt x="0"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 name="Shape 169"/>
          <p:cNvSpPr/>
          <p:nvPr/>
        </p:nvSpPr>
        <p:spPr>
          <a:xfrm>
            <a:off x="8958071" y="2196083"/>
            <a:ext cx="0" cy="762000"/>
          </a:xfrm>
          <a:custGeom>
            <a:pathLst>
              <a:path extrusionOk="0" h="120000" w="120000">
                <a:moveTo>
                  <a:pt x="0" y="120000"/>
                </a:moveTo>
                <a:lnTo>
                  <a:pt x="0"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 name="Shape 170"/>
          <p:cNvSpPr/>
          <p:nvPr/>
        </p:nvSpPr>
        <p:spPr>
          <a:xfrm>
            <a:off x="9236964" y="2196083"/>
            <a:ext cx="0" cy="762000"/>
          </a:xfrm>
          <a:custGeom>
            <a:pathLst>
              <a:path extrusionOk="0" h="120000" w="120000">
                <a:moveTo>
                  <a:pt x="0" y="120000"/>
                </a:moveTo>
                <a:lnTo>
                  <a:pt x="0"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 name="Shape 171"/>
          <p:cNvSpPr/>
          <p:nvPr/>
        </p:nvSpPr>
        <p:spPr>
          <a:xfrm>
            <a:off x="3816096" y="2196083"/>
            <a:ext cx="0" cy="762000"/>
          </a:xfrm>
          <a:custGeom>
            <a:pathLst>
              <a:path extrusionOk="0" h="120000" w="120000">
                <a:moveTo>
                  <a:pt x="0" y="120000"/>
                </a:moveTo>
                <a:lnTo>
                  <a:pt x="0"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 name="Shape 172"/>
          <p:cNvSpPr/>
          <p:nvPr/>
        </p:nvSpPr>
        <p:spPr>
          <a:xfrm>
            <a:off x="3664458" y="2699766"/>
            <a:ext cx="147955" cy="78105"/>
          </a:xfrm>
          <a:custGeom>
            <a:pathLst>
              <a:path extrusionOk="0" h="120000" w="120000">
                <a:moveTo>
                  <a:pt x="0" y="0"/>
                </a:moveTo>
                <a:lnTo>
                  <a:pt x="0" y="119414"/>
                </a:lnTo>
                <a:lnTo>
                  <a:pt x="119896" y="59707"/>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 name="Shape 173"/>
          <p:cNvSpPr/>
          <p:nvPr/>
        </p:nvSpPr>
        <p:spPr>
          <a:xfrm>
            <a:off x="3664458" y="2699766"/>
            <a:ext cx="147955" cy="78105"/>
          </a:xfrm>
          <a:custGeom>
            <a:pathLst>
              <a:path extrusionOk="0" h="120000" w="120000">
                <a:moveTo>
                  <a:pt x="0" y="0"/>
                </a:moveTo>
                <a:lnTo>
                  <a:pt x="119896" y="59707"/>
                </a:lnTo>
                <a:lnTo>
                  <a:pt x="0" y="119414"/>
                </a:lnTo>
                <a:lnTo>
                  <a:pt x="0" y="0"/>
                </a:lnTo>
                <a:close/>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 name="Shape 174"/>
          <p:cNvSpPr/>
          <p:nvPr/>
        </p:nvSpPr>
        <p:spPr>
          <a:xfrm>
            <a:off x="3097529" y="2736342"/>
            <a:ext cx="568960" cy="0"/>
          </a:xfrm>
          <a:custGeom>
            <a:pathLst>
              <a:path extrusionOk="0" h="120000" w="120000">
                <a:moveTo>
                  <a:pt x="119892" y="0"/>
                </a:moveTo>
                <a:lnTo>
                  <a:pt x="0" y="0"/>
                </a:lnTo>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 name="Shape 175"/>
          <p:cNvSpPr txBox="1"/>
          <p:nvPr/>
        </p:nvSpPr>
        <p:spPr>
          <a:xfrm>
            <a:off x="8101076" y="2401823"/>
            <a:ext cx="723900" cy="149225"/>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US" sz="900">
                <a:solidFill>
                  <a:schemeClr val="dk1"/>
                </a:solidFill>
                <a:latin typeface="Arial"/>
                <a:ea typeface="Arial"/>
                <a:cs typeface="Arial"/>
                <a:sym typeface="Arial"/>
              </a:rPr>
              <a:t>Field   Frame</a:t>
            </a:r>
            <a:endParaRPr sz="900">
              <a:solidFill>
                <a:schemeClr val="dk1"/>
              </a:solidFill>
              <a:latin typeface="Arial"/>
              <a:ea typeface="Arial"/>
              <a:cs typeface="Arial"/>
              <a:sym typeface="Arial"/>
            </a:endParaRPr>
          </a:p>
        </p:txBody>
      </p:sp>
      <p:sp>
        <p:nvSpPr>
          <p:cNvPr id="176" name="Shape 176"/>
          <p:cNvSpPr txBox="1"/>
          <p:nvPr/>
        </p:nvSpPr>
        <p:spPr>
          <a:xfrm>
            <a:off x="8130031" y="2264409"/>
            <a:ext cx="1116965" cy="149225"/>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US" sz="900">
                <a:solidFill>
                  <a:schemeClr val="dk1"/>
                </a:solidFill>
                <a:latin typeface="Arial"/>
                <a:ea typeface="Arial"/>
                <a:cs typeface="Arial"/>
                <a:sym typeface="Arial"/>
              </a:rPr>
              <a:t>Ack	End of	Inter-</a:t>
            </a:r>
            <a:endParaRPr sz="900">
              <a:solidFill>
                <a:schemeClr val="dk1"/>
              </a:solidFill>
              <a:latin typeface="Arial"/>
              <a:ea typeface="Arial"/>
              <a:cs typeface="Arial"/>
              <a:sym typeface="Arial"/>
            </a:endParaRPr>
          </a:p>
        </p:txBody>
      </p:sp>
      <p:sp>
        <p:nvSpPr>
          <p:cNvPr id="177" name="Shape 177"/>
          <p:cNvSpPr txBox="1"/>
          <p:nvPr/>
        </p:nvSpPr>
        <p:spPr>
          <a:xfrm>
            <a:off x="8924290" y="2401823"/>
            <a:ext cx="351155" cy="286385"/>
          </a:xfrm>
          <a:prstGeom prst="rect">
            <a:avLst/>
          </a:prstGeom>
          <a:noFill/>
          <a:ln>
            <a:noFill/>
          </a:ln>
        </p:spPr>
        <p:txBody>
          <a:bodyPr anchorCtr="0" anchor="t" bIns="0" lIns="0" spcFirstLastPara="1" rIns="0" wrap="square" tIns="0">
            <a:noAutofit/>
          </a:bodyPr>
          <a:lstStyle/>
          <a:p>
            <a:pPr indent="12700" lvl="0" marL="12700" marR="5080" rtl="0" algn="l">
              <a:lnSpc>
                <a:spcPct val="100000"/>
              </a:lnSpc>
              <a:spcBef>
                <a:spcPts val="0"/>
              </a:spcBef>
              <a:spcAft>
                <a:spcPts val="0"/>
              </a:spcAft>
              <a:buNone/>
            </a:pPr>
            <a:r>
              <a:rPr lang="en-US" sz="900">
                <a:solidFill>
                  <a:schemeClr val="dk1"/>
                </a:solidFill>
                <a:latin typeface="Arial"/>
                <a:ea typeface="Arial"/>
                <a:cs typeface="Arial"/>
                <a:sym typeface="Arial"/>
              </a:rPr>
              <a:t>frame  Space</a:t>
            </a:r>
            <a:endParaRPr sz="900">
              <a:solidFill>
                <a:schemeClr val="dk1"/>
              </a:solidFill>
              <a:latin typeface="Arial"/>
              <a:ea typeface="Arial"/>
              <a:cs typeface="Arial"/>
              <a:sym typeface="Arial"/>
            </a:endParaRPr>
          </a:p>
        </p:txBody>
      </p:sp>
      <p:sp>
        <p:nvSpPr>
          <p:cNvPr id="178" name="Shape 178"/>
          <p:cNvSpPr txBox="1"/>
          <p:nvPr/>
        </p:nvSpPr>
        <p:spPr>
          <a:xfrm>
            <a:off x="3240404" y="2264409"/>
            <a:ext cx="1638935" cy="149225"/>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US" sz="900">
                <a:solidFill>
                  <a:schemeClr val="dk1"/>
                </a:solidFill>
                <a:latin typeface="Arial"/>
                <a:ea typeface="Arial"/>
                <a:cs typeface="Arial"/>
                <a:sym typeface="Arial"/>
              </a:rPr>
              <a:t>Bus Idle	Arbitration Field</a:t>
            </a:r>
            <a:endParaRPr sz="900">
              <a:solidFill>
                <a:schemeClr val="dk1"/>
              </a:solidFill>
              <a:latin typeface="Arial"/>
              <a:ea typeface="Arial"/>
              <a:cs typeface="Arial"/>
              <a:sym typeface="Arial"/>
            </a:endParaRPr>
          </a:p>
        </p:txBody>
      </p:sp>
      <p:sp>
        <p:nvSpPr>
          <p:cNvPr id="179" name="Shape 179"/>
          <p:cNvSpPr/>
          <p:nvPr/>
        </p:nvSpPr>
        <p:spPr>
          <a:xfrm>
            <a:off x="2904744" y="3291840"/>
            <a:ext cx="864235" cy="0"/>
          </a:xfrm>
          <a:custGeom>
            <a:pathLst>
              <a:path extrusionOk="0" h="120000" w="120000">
                <a:moveTo>
                  <a:pt x="119982" y="0"/>
                </a:moveTo>
                <a:lnTo>
                  <a:pt x="0"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 name="Shape 180"/>
          <p:cNvSpPr/>
          <p:nvPr/>
        </p:nvSpPr>
        <p:spPr>
          <a:xfrm>
            <a:off x="2904744" y="2973323"/>
            <a:ext cx="144780" cy="0"/>
          </a:xfrm>
          <a:custGeom>
            <a:pathLst>
              <a:path extrusionOk="0" h="120000" w="120000">
                <a:moveTo>
                  <a:pt x="120000" y="0"/>
                </a:moveTo>
                <a:lnTo>
                  <a:pt x="0"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 name="Shape 181"/>
          <p:cNvSpPr txBox="1"/>
          <p:nvPr/>
        </p:nvSpPr>
        <p:spPr>
          <a:xfrm>
            <a:off x="2339467" y="2878963"/>
            <a:ext cx="560070" cy="16383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US" sz="1000">
                <a:solidFill>
                  <a:srgbClr val="008000"/>
                </a:solidFill>
                <a:latin typeface="Arial"/>
                <a:ea typeface="Arial"/>
                <a:cs typeface="Arial"/>
                <a:sym typeface="Arial"/>
              </a:rPr>
              <a:t>recessive</a:t>
            </a:r>
            <a:endParaRPr sz="1000">
              <a:solidFill>
                <a:schemeClr val="dk1"/>
              </a:solidFill>
              <a:latin typeface="Arial"/>
              <a:ea typeface="Arial"/>
              <a:cs typeface="Arial"/>
              <a:sym typeface="Arial"/>
            </a:endParaRPr>
          </a:p>
        </p:txBody>
      </p:sp>
      <p:sp>
        <p:nvSpPr>
          <p:cNvPr id="182" name="Shape 182"/>
          <p:cNvSpPr txBox="1"/>
          <p:nvPr/>
        </p:nvSpPr>
        <p:spPr>
          <a:xfrm>
            <a:off x="2353182" y="3202685"/>
            <a:ext cx="546735" cy="16383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US" sz="1000">
                <a:solidFill>
                  <a:srgbClr val="FF0000"/>
                </a:solidFill>
                <a:latin typeface="Arial"/>
                <a:ea typeface="Arial"/>
                <a:cs typeface="Arial"/>
                <a:sym typeface="Arial"/>
              </a:rPr>
              <a:t>dominant</a:t>
            </a:r>
            <a:endParaRPr sz="1000">
              <a:solidFill>
                <a:schemeClr val="dk1"/>
              </a:solidFill>
              <a:latin typeface="Arial"/>
              <a:ea typeface="Arial"/>
              <a:cs typeface="Arial"/>
              <a:sym typeface="Arial"/>
            </a:endParaRPr>
          </a:p>
        </p:txBody>
      </p:sp>
      <p:sp>
        <p:nvSpPr>
          <p:cNvPr id="183" name="Shape 183"/>
          <p:cNvSpPr/>
          <p:nvPr/>
        </p:nvSpPr>
        <p:spPr>
          <a:xfrm>
            <a:off x="5006340" y="2973323"/>
            <a:ext cx="0" cy="320040"/>
          </a:xfrm>
          <a:custGeom>
            <a:pathLst>
              <a:path extrusionOk="0" h="120000" w="120000">
                <a:moveTo>
                  <a:pt x="0" y="0"/>
                </a:moveTo>
                <a:lnTo>
                  <a:pt x="0" y="120000"/>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 name="Shape 184"/>
          <p:cNvSpPr/>
          <p:nvPr/>
        </p:nvSpPr>
        <p:spPr>
          <a:xfrm>
            <a:off x="5099303" y="2973323"/>
            <a:ext cx="0" cy="320040"/>
          </a:xfrm>
          <a:custGeom>
            <a:pathLst>
              <a:path extrusionOk="0" h="120000" w="120000">
                <a:moveTo>
                  <a:pt x="0" y="0"/>
                </a:moveTo>
                <a:lnTo>
                  <a:pt x="0" y="120000"/>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 name="Shape 185"/>
          <p:cNvSpPr/>
          <p:nvPr/>
        </p:nvSpPr>
        <p:spPr>
          <a:xfrm>
            <a:off x="4893564" y="3293364"/>
            <a:ext cx="325120" cy="0"/>
          </a:xfrm>
          <a:custGeom>
            <a:pathLst>
              <a:path extrusionOk="0" h="120000" w="120000">
                <a:moveTo>
                  <a:pt x="0" y="0"/>
                </a:moveTo>
                <a:lnTo>
                  <a:pt x="119812" y="0"/>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 name="Shape 186"/>
          <p:cNvSpPr/>
          <p:nvPr/>
        </p:nvSpPr>
        <p:spPr>
          <a:xfrm>
            <a:off x="3095244" y="2968751"/>
            <a:ext cx="719455" cy="12700"/>
          </a:xfrm>
          <a:custGeom>
            <a:pathLst>
              <a:path extrusionOk="0" h="120000" w="120000">
                <a:moveTo>
                  <a:pt x="0" y="115199"/>
                </a:moveTo>
                <a:lnTo>
                  <a:pt x="119978" y="115199"/>
                </a:lnTo>
                <a:lnTo>
                  <a:pt x="119978" y="0"/>
                </a:lnTo>
                <a:lnTo>
                  <a:pt x="0" y="0"/>
                </a:lnTo>
                <a:lnTo>
                  <a:pt x="0" y="11519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 name="Shape 187"/>
          <p:cNvSpPr/>
          <p:nvPr/>
        </p:nvSpPr>
        <p:spPr>
          <a:xfrm>
            <a:off x="3814571" y="2973323"/>
            <a:ext cx="0" cy="320040"/>
          </a:xfrm>
          <a:custGeom>
            <a:pathLst>
              <a:path extrusionOk="0" h="120000" w="120000">
                <a:moveTo>
                  <a:pt x="0" y="0"/>
                </a:moveTo>
                <a:lnTo>
                  <a:pt x="0" y="120000"/>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 name="Shape 188"/>
          <p:cNvSpPr/>
          <p:nvPr/>
        </p:nvSpPr>
        <p:spPr>
          <a:xfrm>
            <a:off x="3814571" y="3293364"/>
            <a:ext cx="108585" cy="0"/>
          </a:xfrm>
          <a:custGeom>
            <a:pathLst>
              <a:path extrusionOk="0" h="120000" w="120000">
                <a:moveTo>
                  <a:pt x="0" y="0"/>
                </a:moveTo>
                <a:lnTo>
                  <a:pt x="119577" y="0"/>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 name="Shape 189"/>
          <p:cNvSpPr/>
          <p:nvPr/>
        </p:nvSpPr>
        <p:spPr>
          <a:xfrm>
            <a:off x="5099303" y="2973323"/>
            <a:ext cx="108585" cy="0"/>
          </a:xfrm>
          <a:custGeom>
            <a:pathLst>
              <a:path extrusionOk="0" h="120000" w="120000">
                <a:moveTo>
                  <a:pt x="0" y="0"/>
                </a:moveTo>
                <a:lnTo>
                  <a:pt x="119578" y="0"/>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 name="Shape 190"/>
          <p:cNvSpPr/>
          <p:nvPr/>
        </p:nvSpPr>
        <p:spPr>
          <a:xfrm>
            <a:off x="9427464" y="5702808"/>
            <a:ext cx="548640" cy="32156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 name="Shape 191"/>
          <p:cNvSpPr/>
          <p:nvPr/>
        </p:nvSpPr>
        <p:spPr>
          <a:xfrm>
            <a:off x="3092195" y="5704332"/>
            <a:ext cx="719328" cy="327659"/>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 name="Shape 192"/>
          <p:cNvSpPr/>
          <p:nvPr/>
        </p:nvSpPr>
        <p:spPr>
          <a:xfrm>
            <a:off x="8226552" y="5696711"/>
            <a:ext cx="1655445" cy="320040"/>
          </a:xfrm>
          <a:custGeom>
            <a:pathLst>
              <a:path extrusionOk="0" h="120000" w="120000">
                <a:moveTo>
                  <a:pt x="0" y="0"/>
                </a:moveTo>
                <a:lnTo>
                  <a:pt x="6674" y="0"/>
                </a:lnTo>
                <a:lnTo>
                  <a:pt x="6674" y="120000"/>
                </a:lnTo>
                <a:lnTo>
                  <a:pt x="13348" y="120000"/>
                </a:lnTo>
                <a:lnTo>
                  <a:pt x="13348" y="0"/>
                </a:lnTo>
                <a:lnTo>
                  <a:pt x="20023" y="0"/>
                </a:lnTo>
                <a:lnTo>
                  <a:pt x="20023" y="120000"/>
                </a:lnTo>
                <a:lnTo>
                  <a:pt x="20023" y="0"/>
                </a:lnTo>
                <a:lnTo>
                  <a:pt x="66688" y="0"/>
                </a:lnTo>
                <a:lnTo>
                  <a:pt x="66688" y="120000"/>
                </a:lnTo>
                <a:lnTo>
                  <a:pt x="66688" y="0"/>
                </a:lnTo>
                <a:lnTo>
                  <a:pt x="86655" y="0"/>
                </a:lnTo>
                <a:lnTo>
                  <a:pt x="86655" y="120000"/>
                </a:lnTo>
                <a:lnTo>
                  <a:pt x="86655" y="0"/>
                </a:lnTo>
                <a:lnTo>
                  <a:pt x="119972" y="0"/>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 name="Shape 193"/>
          <p:cNvSpPr/>
          <p:nvPr/>
        </p:nvSpPr>
        <p:spPr>
          <a:xfrm>
            <a:off x="3928109" y="5462778"/>
            <a:ext cx="2051685" cy="1905"/>
          </a:xfrm>
          <a:custGeom>
            <a:pathLst>
              <a:path extrusionOk="0" h="120000" w="120000">
                <a:moveTo>
                  <a:pt x="0" y="0"/>
                </a:moveTo>
                <a:lnTo>
                  <a:pt x="119977" y="96050"/>
                </a:lnTo>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 name="Shape 194"/>
          <p:cNvSpPr txBox="1"/>
          <p:nvPr/>
        </p:nvSpPr>
        <p:spPr>
          <a:xfrm>
            <a:off x="4566284" y="4993258"/>
            <a:ext cx="788035" cy="149225"/>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US" sz="900">
                <a:solidFill>
                  <a:schemeClr val="dk1"/>
                </a:solidFill>
                <a:latin typeface="Arial"/>
                <a:ea typeface="Arial"/>
                <a:cs typeface="Arial"/>
                <a:sym typeface="Arial"/>
              </a:rPr>
              <a:t>Arbitration field</a:t>
            </a:r>
            <a:endParaRPr sz="900">
              <a:solidFill>
                <a:schemeClr val="dk1"/>
              </a:solidFill>
              <a:latin typeface="Arial"/>
              <a:ea typeface="Arial"/>
              <a:cs typeface="Arial"/>
              <a:sym typeface="Arial"/>
            </a:endParaRPr>
          </a:p>
        </p:txBody>
      </p:sp>
      <p:sp>
        <p:nvSpPr>
          <p:cNvPr id="195" name="Shape 195"/>
          <p:cNvSpPr txBox="1"/>
          <p:nvPr/>
        </p:nvSpPr>
        <p:spPr>
          <a:xfrm>
            <a:off x="3195954" y="5771896"/>
            <a:ext cx="530225" cy="17907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US" sz="1100">
                <a:solidFill>
                  <a:schemeClr val="dk1"/>
                </a:solidFill>
                <a:latin typeface="Arial"/>
                <a:ea typeface="Arial"/>
                <a:cs typeface="Arial"/>
                <a:sym typeface="Arial"/>
              </a:rPr>
              <a:t>Bus Idle</a:t>
            </a:r>
            <a:endParaRPr sz="1100">
              <a:solidFill>
                <a:schemeClr val="dk1"/>
              </a:solidFill>
              <a:latin typeface="Arial"/>
              <a:ea typeface="Arial"/>
              <a:cs typeface="Arial"/>
              <a:sym typeface="Arial"/>
            </a:endParaRPr>
          </a:p>
        </p:txBody>
      </p:sp>
      <p:sp>
        <p:nvSpPr>
          <p:cNvPr id="196" name="Shape 196"/>
          <p:cNvSpPr txBox="1"/>
          <p:nvPr/>
        </p:nvSpPr>
        <p:spPr>
          <a:xfrm>
            <a:off x="3818382" y="5712053"/>
            <a:ext cx="84455" cy="118745"/>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US" sz="700">
                <a:solidFill>
                  <a:schemeClr val="dk1"/>
                </a:solidFill>
                <a:latin typeface="Arial"/>
                <a:ea typeface="Arial"/>
                <a:cs typeface="Arial"/>
                <a:sym typeface="Arial"/>
              </a:rPr>
              <a:t>S</a:t>
            </a:r>
            <a:endParaRPr sz="700">
              <a:solidFill>
                <a:schemeClr val="dk1"/>
              </a:solidFill>
              <a:latin typeface="Arial"/>
              <a:ea typeface="Arial"/>
              <a:cs typeface="Arial"/>
              <a:sym typeface="Arial"/>
            </a:endParaRPr>
          </a:p>
        </p:txBody>
      </p:sp>
      <p:sp>
        <p:nvSpPr>
          <p:cNvPr id="197" name="Shape 197"/>
          <p:cNvSpPr txBox="1"/>
          <p:nvPr/>
        </p:nvSpPr>
        <p:spPr>
          <a:xfrm>
            <a:off x="3816858" y="5771896"/>
            <a:ext cx="1029969" cy="17907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baseline="30000" lang="en-US" sz="1050">
                <a:solidFill>
                  <a:schemeClr val="dk1"/>
                </a:solidFill>
                <a:latin typeface="Arial"/>
                <a:ea typeface="Arial"/>
                <a:cs typeface="Arial"/>
                <a:sym typeface="Arial"/>
              </a:rPr>
              <a:t>O   </a:t>
            </a:r>
            <a:r>
              <a:rPr lang="en-US" sz="1100">
                <a:solidFill>
                  <a:schemeClr val="dk1"/>
                </a:solidFill>
                <a:latin typeface="Arial"/>
                <a:ea typeface="Arial"/>
                <a:cs typeface="Arial"/>
                <a:sym typeface="Arial"/>
              </a:rPr>
              <a:t>11-bit Base Id</a:t>
            </a:r>
            <a:endParaRPr sz="1100">
              <a:solidFill>
                <a:schemeClr val="dk1"/>
              </a:solidFill>
              <a:latin typeface="Arial"/>
              <a:ea typeface="Arial"/>
              <a:cs typeface="Arial"/>
              <a:sym typeface="Arial"/>
            </a:endParaRPr>
          </a:p>
        </p:txBody>
      </p:sp>
      <p:sp>
        <p:nvSpPr>
          <p:cNvPr id="198" name="Shape 198"/>
          <p:cNvSpPr txBox="1"/>
          <p:nvPr/>
        </p:nvSpPr>
        <p:spPr>
          <a:xfrm>
            <a:off x="3816858" y="5891580"/>
            <a:ext cx="80010" cy="118745"/>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US" sz="700">
                <a:solidFill>
                  <a:schemeClr val="dk1"/>
                </a:solidFill>
                <a:latin typeface="Arial"/>
                <a:ea typeface="Arial"/>
                <a:cs typeface="Arial"/>
                <a:sym typeface="Arial"/>
              </a:rPr>
              <a:t>F</a:t>
            </a:r>
            <a:endParaRPr sz="700">
              <a:solidFill>
                <a:schemeClr val="dk1"/>
              </a:solidFill>
              <a:latin typeface="Arial"/>
              <a:ea typeface="Arial"/>
              <a:cs typeface="Arial"/>
              <a:sym typeface="Arial"/>
            </a:endParaRPr>
          </a:p>
        </p:txBody>
      </p:sp>
      <p:sp>
        <p:nvSpPr>
          <p:cNvPr id="199" name="Shape 199"/>
          <p:cNvSpPr txBox="1"/>
          <p:nvPr/>
        </p:nvSpPr>
        <p:spPr>
          <a:xfrm>
            <a:off x="4920234" y="5712053"/>
            <a:ext cx="158750" cy="118745"/>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US" sz="700">
                <a:solidFill>
                  <a:schemeClr val="dk1"/>
                </a:solidFill>
                <a:latin typeface="Arial"/>
                <a:ea typeface="Arial"/>
                <a:cs typeface="Arial"/>
                <a:sym typeface="Arial"/>
              </a:rPr>
              <a:t>S I</a:t>
            </a:r>
            <a:endParaRPr sz="700">
              <a:solidFill>
                <a:schemeClr val="dk1"/>
              </a:solidFill>
              <a:latin typeface="Arial"/>
              <a:ea typeface="Arial"/>
              <a:cs typeface="Arial"/>
              <a:sym typeface="Arial"/>
            </a:endParaRPr>
          </a:p>
        </p:txBody>
      </p:sp>
      <p:sp>
        <p:nvSpPr>
          <p:cNvPr id="200" name="Shape 200"/>
          <p:cNvSpPr txBox="1"/>
          <p:nvPr/>
        </p:nvSpPr>
        <p:spPr>
          <a:xfrm>
            <a:off x="4920234" y="5891580"/>
            <a:ext cx="175260" cy="118745"/>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US" sz="700">
                <a:solidFill>
                  <a:schemeClr val="dk1"/>
                </a:solidFill>
                <a:latin typeface="Arial"/>
                <a:ea typeface="Arial"/>
                <a:cs typeface="Arial"/>
                <a:sym typeface="Arial"/>
              </a:rPr>
              <a:t>R E</a:t>
            </a:r>
            <a:endParaRPr sz="700">
              <a:solidFill>
                <a:schemeClr val="dk1"/>
              </a:solidFill>
              <a:latin typeface="Arial"/>
              <a:ea typeface="Arial"/>
              <a:cs typeface="Arial"/>
              <a:sym typeface="Arial"/>
            </a:endParaRPr>
          </a:p>
        </p:txBody>
      </p:sp>
      <p:sp>
        <p:nvSpPr>
          <p:cNvPr id="201" name="Shape 201"/>
          <p:cNvSpPr/>
          <p:nvPr/>
        </p:nvSpPr>
        <p:spPr>
          <a:xfrm>
            <a:off x="3915917" y="5426202"/>
            <a:ext cx="146685" cy="78105"/>
          </a:xfrm>
          <a:custGeom>
            <a:pathLst>
              <a:path extrusionOk="0" h="120000" w="120000">
                <a:moveTo>
                  <a:pt x="119688" y="0"/>
                </a:moveTo>
                <a:lnTo>
                  <a:pt x="0" y="59708"/>
                </a:lnTo>
                <a:lnTo>
                  <a:pt x="119688" y="119416"/>
                </a:lnTo>
                <a:lnTo>
                  <a:pt x="119688"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 name="Shape 202"/>
          <p:cNvSpPr/>
          <p:nvPr/>
        </p:nvSpPr>
        <p:spPr>
          <a:xfrm>
            <a:off x="3915917" y="5426202"/>
            <a:ext cx="146685" cy="78105"/>
          </a:xfrm>
          <a:custGeom>
            <a:pathLst>
              <a:path extrusionOk="0" h="120000" w="120000">
                <a:moveTo>
                  <a:pt x="119688" y="119416"/>
                </a:moveTo>
                <a:lnTo>
                  <a:pt x="0" y="59708"/>
                </a:lnTo>
                <a:lnTo>
                  <a:pt x="119688" y="0"/>
                </a:lnTo>
                <a:lnTo>
                  <a:pt x="119688" y="119416"/>
                </a:lnTo>
                <a:close/>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 name="Shape 203"/>
          <p:cNvSpPr/>
          <p:nvPr/>
        </p:nvSpPr>
        <p:spPr>
          <a:xfrm>
            <a:off x="3096767" y="5693664"/>
            <a:ext cx="719455" cy="12700"/>
          </a:xfrm>
          <a:custGeom>
            <a:pathLst>
              <a:path extrusionOk="0" h="120000" w="120000">
                <a:moveTo>
                  <a:pt x="0" y="115199"/>
                </a:moveTo>
                <a:lnTo>
                  <a:pt x="119978" y="115199"/>
                </a:lnTo>
                <a:lnTo>
                  <a:pt x="119978" y="0"/>
                </a:lnTo>
                <a:lnTo>
                  <a:pt x="0" y="0"/>
                </a:lnTo>
                <a:lnTo>
                  <a:pt x="0" y="11519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 name="Shape 204"/>
          <p:cNvSpPr/>
          <p:nvPr/>
        </p:nvSpPr>
        <p:spPr>
          <a:xfrm>
            <a:off x="3912108" y="4922520"/>
            <a:ext cx="0" cy="762000"/>
          </a:xfrm>
          <a:custGeom>
            <a:pathLst>
              <a:path extrusionOk="0" h="120000" w="120000">
                <a:moveTo>
                  <a:pt x="0" y="119999"/>
                </a:moveTo>
                <a:lnTo>
                  <a:pt x="0"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 name="Shape 205"/>
          <p:cNvSpPr/>
          <p:nvPr/>
        </p:nvSpPr>
        <p:spPr>
          <a:xfrm>
            <a:off x="3805428" y="4922520"/>
            <a:ext cx="0" cy="762000"/>
          </a:xfrm>
          <a:custGeom>
            <a:pathLst>
              <a:path extrusionOk="0" h="120000" w="120000">
                <a:moveTo>
                  <a:pt x="0" y="119999"/>
                </a:moveTo>
                <a:lnTo>
                  <a:pt x="0"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 name="Shape 206"/>
          <p:cNvSpPr/>
          <p:nvPr/>
        </p:nvSpPr>
        <p:spPr>
          <a:xfrm>
            <a:off x="3653790" y="5426202"/>
            <a:ext cx="147955" cy="78105"/>
          </a:xfrm>
          <a:custGeom>
            <a:pathLst>
              <a:path extrusionOk="0" h="120000" w="120000">
                <a:moveTo>
                  <a:pt x="0" y="0"/>
                </a:moveTo>
                <a:lnTo>
                  <a:pt x="0" y="119416"/>
                </a:lnTo>
                <a:lnTo>
                  <a:pt x="119896" y="59708"/>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 name="Shape 207"/>
          <p:cNvSpPr/>
          <p:nvPr/>
        </p:nvSpPr>
        <p:spPr>
          <a:xfrm>
            <a:off x="3653790" y="5426202"/>
            <a:ext cx="147955" cy="78105"/>
          </a:xfrm>
          <a:custGeom>
            <a:pathLst>
              <a:path extrusionOk="0" h="120000" w="120000">
                <a:moveTo>
                  <a:pt x="0" y="0"/>
                </a:moveTo>
                <a:lnTo>
                  <a:pt x="119896" y="59708"/>
                </a:lnTo>
                <a:lnTo>
                  <a:pt x="0" y="119416"/>
                </a:lnTo>
                <a:lnTo>
                  <a:pt x="0" y="0"/>
                </a:lnTo>
                <a:close/>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 name="Shape 208"/>
          <p:cNvSpPr/>
          <p:nvPr/>
        </p:nvSpPr>
        <p:spPr>
          <a:xfrm>
            <a:off x="3097529" y="5462778"/>
            <a:ext cx="568960" cy="0"/>
          </a:xfrm>
          <a:custGeom>
            <a:pathLst>
              <a:path extrusionOk="0" h="120000" w="120000">
                <a:moveTo>
                  <a:pt x="119892" y="0"/>
                </a:moveTo>
                <a:lnTo>
                  <a:pt x="0" y="0"/>
                </a:lnTo>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 name="Shape 209"/>
          <p:cNvSpPr txBox="1"/>
          <p:nvPr/>
        </p:nvSpPr>
        <p:spPr>
          <a:xfrm>
            <a:off x="3240404" y="4991734"/>
            <a:ext cx="439420" cy="149225"/>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US" sz="900">
                <a:solidFill>
                  <a:schemeClr val="dk1"/>
                </a:solidFill>
                <a:latin typeface="Arial"/>
                <a:ea typeface="Arial"/>
                <a:cs typeface="Arial"/>
                <a:sym typeface="Arial"/>
              </a:rPr>
              <a:t>Bus Idle</a:t>
            </a:r>
            <a:endParaRPr sz="900">
              <a:solidFill>
                <a:schemeClr val="dk1"/>
              </a:solidFill>
              <a:latin typeface="Arial"/>
              <a:ea typeface="Arial"/>
              <a:cs typeface="Arial"/>
              <a:sym typeface="Arial"/>
            </a:endParaRPr>
          </a:p>
        </p:txBody>
      </p:sp>
      <p:sp>
        <p:nvSpPr>
          <p:cNvPr id="210" name="Shape 210"/>
          <p:cNvSpPr/>
          <p:nvPr/>
        </p:nvSpPr>
        <p:spPr>
          <a:xfrm>
            <a:off x="2904744" y="6022847"/>
            <a:ext cx="864235" cy="0"/>
          </a:xfrm>
          <a:custGeom>
            <a:pathLst>
              <a:path extrusionOk="0" h="120000" w="120000">
                <a:moveTo>
                  <a:pt x="119982" y="0"/>
                </a:moveTo>
                <a:lnTo>
                  <a:pt x="0"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 name="Shape 211"/>
          <p:cNvSpPr/>
          <p:nvPr/>
        </p:nvSpPr>
        <p:spPr>
          <a:xfrm>
            <a:off x="2904744" y="5699759"/>
            <a:ext cx="144780" cy="0"/>
          </a:xfrm>
          <a:custGeom>
            <a:pathLst>
              <a:path extrusionOk="0" h="120000" w="120000">
                <a:moveTo>
                  <a:pt x="120000" y="0"/>
                </a:moveTo>
                <a:lnTo>
                  <a:pt x="0"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 name="Shape 212"/>
          <p:cNvSpPr txBox="1"/>
          <p:nvPr/>
        </p:nvSpPr>
        <p:spPr>
          <a:xfrm>
            <a:off x="2339467" y="5605983"/>
            <a:ext cx="560070" cy="16383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US" sz="1000">
                <a:solidFill>
                  <a:srgbClr val="008000"/>
                </a:solidFill>
                <a:latin typeface="Arial"/>
                <a:ea typeface="Arial"/>
                <a:cs typeface="Arial"/>
                <a:sym typeface="Arial"/>
              </a:rPr>
              <a:t>recessive</a:t>
            </a:r>
            <a:endParaRPr sz="1000">
              <a:solidFill>
                <a:schemeClr val="dk1"/>
              </a:solidFill>
              <a:latin typeface="Arial"/>
              <a:ea typeface="Arial"/>
              <a:cs typeface="Arial"/>
              <a:sym typeface="Arial"/>
            </a:endParaRPr>
          </a:p>
        </p:txBody>
      </p:sp>
      <p:sp>
        <p:nvSpPr>
          <p:cNvPr id="213" name="Shape 213"/>
          <p:cNvSpPr txBox="1"/>
          <p:nvPr/>
        </p:nvSpPr>
        <p:spPr>
          <a:xfrm>
            <a:off x="2353182" y="5929985"/>
            <a:ext cx="546735" cy="16383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US" sz="1000">
                <a:solidFill>
                  <a:srgbClr val="FF0000"/>
                </a:solidFill>
                <a:latin typeface="Arial"/>
                <a:ea typeface="Arial"/>
                <a:cs typeface="Arial"/>
                <a:sym typeface="Arial"/>
              </a:rPr>
              <a:t>dominant</a:t>
            </a:r>
            <a:endParaRPr sz="1000">
              <a:solidFill>
                <a:schemeClr val="dk1"/>
              </a:solidFill>
              <a:latin typeface="Arial"/>
              <a:ea typeface="Arial"/>
              <a:cs typeface="Arial"/>
              <a:sym typeface="Arial"/>
            </a:endParaRPr>
          </a:p>
        </p:txBody>
      </p:sp>
      <p:sp>
        <p:nvSpPr>
          <p:cNvPr id="214" name="Shape 214"/>
          <p:cNvSpPr/>
          <p:nvPr/>
        </p:nvSpPr>
        <p:spPr>
          <a:xfrm>
            <a:off x="3805428" y="5696711"/>
            <a:ext cx="0" cy="332740"/>
          </a:xfrm>
          <a:custGeom>
            <a:pathLst>
              <a:path extrusionOk="0" h="120000" w="120000">
                <a:moveTo>
                  <a:pt x="0" y="0"/>
                </a:moveTo>
                <a:lnTo>
                  <a:pt x="0" y="119816"/>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 name="Shape 215"/>
          <p:cNvSpPr/>
          <p:nvPr/>
        </p:nvSpPr>
        <p:spPr>
          <a:xfrm>
            <a:off x="3805428" y="6024371"/>
            <a:ext cx="1115695" cy="0"/>
          </a:xfrm>
          <a:custGeom>
            <a:pathLst>
              <a:path extrusionOk="0" h="120000" w="120000">
                <a:moveTo>
                  <a:pt x="0" y="0"/>
                </a:moveTo>
                <a:lnTo>
                  <a:pt x="119986" y="0"/>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 name="Shape 216"/>
          <p:cNvSpPr/>
          <p:nvPr/>
        </p:nvSpPr>
        <p:spPr>
          <a:xfrm>
            <a:off x="3910584" y="5696711"/>
            <a:ext cx="0" cy="332740"/>
          </a:xfrm>
          <a:custGeom>
            <a:pathLst>
              <a:path extrusionOk="0" h="120000" w="120000">
                <a:moveTo>
                  <a:pt x="0" y="0"/>
                </a:moveTo>
                <a:lnTo>
                  <a:pt x="0" y="119816"/>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 name="Shape 217"/>
          <p:cNvSpPr/>
          <p:nvPr/>
        </p:nvSpPr>
        <p:spPr>
          <a:xfrm>
            <a:off x="4920996" y="5696711"/>
            <a:ext cx="0" cy="335280"/>
          </a:xfrm>
          <a:custGeom>
            <a:pathLst>
              <a:path extrusionOk="0" h="120000" w="120000">
                <a:moveTo>
                  <a:pt x="0" y="0"/>
                </a:moveTo>
                <a:lnTo>
                  <a:pt x="0" y="120000"/>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 name="Shape 218"/>
          <p:cNvSpPr/>
          <p:nvPr/>
        </p:nvSpPr>
        <p:spPr>
          <a:xfrm>
            <a:off x="5012435" y="5696711"/>
            <a:ext cx="0" cy="335280"/>
          </a:xfrm>
          <a:custGeom>
            <a:pathLst>
              <a:path extrusionOk="0" h="120000" w="120000">
                <a:moveTo>
                  <a:pt x="0" y="0"/>
                </a:moveTo>
                <a:lnTo>
                  <a:pt x="0" y="120000"/>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 name="Shape 219"/>
          <p:cNvSpPr/>
          <p:nvPr/>
        </p:nvSpPr>
        <p:spPr>
          <a:xfrm>
            <a:off x="5100828" y="5696711"/>
            <a:ext cx="0" cy="335280"/>
          </a:xfrm>
          <a:custGeom>
            <a:pathLst>
              <a:path extrusionOk="0" h="120000" w="120000">
                <a:moveTo>
                  <a:pt x="0" y="0"/>
                </a:moveTo>
                <a:lnTo>
                  <a:pt x="0" y="120000"/>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 name="Shape 220"/>
          <p:cNvSpPr/>
          <p:nvPr/>
        </p:nvSpPr>
        <p:spPr>
          <a:xfrm>
            <a:off x="5100828" y="6024371"/>
            <a:ext cx="3130550" cy="0"/>
          </a:xfrm>
          <a:custGeom>
            <a:pathLst>
              <a:path extrusionOk="0" h="120000" w="120000">
                <a:moveTo>
                  <a:pt x="0" y="0"/>
                </a:moveTo>
                <a:lnTo>
                  <a:pt x="119990" y="0"/>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1" name="Shape 221"/>
          <p:cNvSpPr/>
          <p:nvPr/>
        </p:nvSpPr>
        <p:spPr>
          <a:xfrm>
            <a:off x="5929884" y="5696711"/>
            <a:ext cx="0" cy="335280"/>
          </a:xfrm>
          <a:custGeom>
            <a:pathLst>
              <a:path extrusionOk="0" h="120000" w="120000">
                <a:moveTo>
                  <a:pt x="0" y="0"/>
                </a:moveTo>
                <a:lnTo>
                  <a:pt x="0" y="120000"/>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 name="Shape 222"/>
          <p:cNvSpPr/>
          <p:nvPr/>
        </p:nvSpPr>
        <p:spPr>
          <a:xfrm>
            <a:off x="6018276" y="5696711"/>
            <a:ext cx="0" cy="335280"/>
          </a:xfrm>
          <a:custGeom>
            <a:pathLst>
              <a:path extrusionOk="0" h="120000" w="120000">
                <a:moveTo>
                  <a:pt x="0" y="0"/>
                </a:moveTo>
                <a:lnTo>
                  <a:pt x="0" y="120000"/>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 name="Shape 223"/>
          <p:cNvSpPr/>
          <p:nvPr/>
        </p:nvSpPr>
        <p:spPr>
          <a:xfrm>
            <a:off x="6108191" y="5696711"/>
            <a:ext cx="0" cy="335280"/>
          </a:xfrm>
          <a:custGeom>
            <a:pathLst>
              <a:path extrusionOk="0" h="120000" w="120000">
                <a:moveTo>
                  <a:pt x="0" y="0"/>
                </a:moveTo>
                <a:lnTo>
                  <a:pt x="0" y="120000"/>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 name="Shape 224"/>
          <p:cNvSpPr/>
          <p:nvPr/>
        </p:nvSpPr>
        <p:spPr>
          <a:xfrm>
            <a:off x="6199632" y="5696711"/>
            <a:ext cx="0" cy="335280"/>
          </a:xfrm>
          <a:custGeom>
            <a:pathLst>
              <a:path extrusionOk="0" h="120000" w="120000">
                <a:moveTo>
                  <a:pt x="0" y="0"/>
                </a:moveTo>
                <a:lnTo>
                  <a:pt x="0" y="120000"/>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 name="Shape 225"/>
          <p:cNvSpPr/>
          <p:nvPr/>
        </p:nvSpPr>
        <p:spPr>
          <a:xfrm>
            <a:off x="8228076" y="5696711"/>
            <a:ext cx="0" cy="335280"/>
          </a:xfrm>
          <a:custGeom>
            <a:pathLst>
              <a:path extrusionOk="0" h="120000" w="120000">
                <a:moveTo>
                  <a:pt x="0" y="0"/>
                </a:moveTo>
                <a:lnTo>
                  <a:pt x="0" y="120000"/>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 name="Shape 226"/>
          <p:cNvSpPr/>
          <p:nvPr/>
        </p:nvSpPr>
        <p:spPr>
          <a:xfrm>
            <a:off x="6541007" y="5696711"/>
            <a:ext cx="0" cy="335280"/>
          </a:xfrm>
          <a:custGeom>
            <a:pathLst>
              <a:path extrusionOk="0" h="120000" w="120000">
                <a:moveTo>
                  <a:pt x="0" y="0"/>
                </a:moveTo>
                <a:lnTo>
                  <a:pt x="0" y="120000"/>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 name="Shape 227"/>
          <p:cNvSpPr/>
          <p:nvPr/>
        </p:nvSpPr>
        <p:spPr>
          <a:xfrm>
            <a:off x="7466076" y="5696711"/>
            <a:ext cx="0" cy="335280"/>
          </a:xfrm>
          <a:custGeom>
            <a:pathLst>
              <a:path extrusionOk="0" h="120000" w="120000">
                <a:moveTo>
                  <a:pt x="0" y="0"/>
                </a:moveTo>
                <a:lnTo>
                  <a:pt x="0" y="120000"/>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8" name="Shape 228"/>
          <p:cNvSpPr/>
          <p:nvPr/>
        </p:nvSpPr>
        <p:spPr>
          <a:xfrm>
            <a:off x="3907535" y="5699759"/>
            <a:ext cx="2030095" cy="0"/>
          </a:xfrm>
          <a:custGeom>
            <a:pathLst>
              <a:path extrusionOk="0" h="120000" w="120000">
                <a:moveTo>
                  <a:pt x="0" y="0"/>
                </a:moveTo>
                <a:lnTo>
                  <a:pt x="119992" y="0"/>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 name="Shape 229"/>
          <p:cNvSpPr txBox="1"/>
          <p:nvPr/>
        </p:nvSpPr>
        <p:spPr>
          <a:xfrm>
            <a:off x="5931789" y="5891580"/>
            <a:ext cx="89535" cy="118745"/>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US" sz="700">
                <a:solidFill>
                  <a:schemeClr val="dk1"/>
                </a:solidFill>
                <a:latin typeface="Arial"/>
                <a:ea typeface="Arial"/>
                <a:cs typeface="Arial"/>
                <a:sym typeface="Arial"/>
              </a:rPr>
              <a:t>R</a:t>
            </a:r>
            <a:endParaRPr sz="700">
              <a:solidFill>
                <a:schemeClr val="dk1"/>
              </a:solidFill>
              <a:latin typeface="Arial"/>
              <a:ea typeface="Arial"/>
              <a:cs typeface="Arial"/>
              <a:sym typeface="Arial"/>
            </a:endParaRPr>
          </a:p>
        </p:txBody>
      </p:sp>
      <p:sp>
        <p:nvSpPr>
          <p:cNvPr id="230" name="Shape 230"/>
          <p:cNvSpPr txBox="1"/>
          <p:nvPr/>
        </p:nvSpPr>
        <p:spPr>
          <a:xfrm>
            <a:off x="5931789" y="5712053"/>
            <a:ext cx="250190" cy="118745"/>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US" sz="700">
                <a:solidFill>
                  <a:schemeClr val="dk1"/>
                </a:solidFill>
                <a:latin typeface="Arial"/>
                <a:ea typeface="Arial"/>
                <a:cs typeface="Arial"/>
                <a:sym typeface="Arial"/>
              </a:rPr>
              <a:t>R r  r</a:t>
            </a:r>
            <a:endParaRPr sz="700">
              <a:solidFill>
                <a:schemeClr val="dk1"/>
              </a:solidFill>
              <a:latin typeface="Arial"/>
              <a:ea typeface="Arial"/>
              <a:cs typeface="Arial"/>
              <a:sym typeface="Arial"/>
            </a:endParaRPr>
          </a:p>
        </p:txBody>
      </p:sp>
      <p:sp>
        <p:nvSpPr>
          <p:cNvPr id="231" name="Shape 231"/>
          <p:cNvSpPr txBox="1"/>
          <p:nvPr/>
        </p:nvSpPr>
        <p:spPr>
          <a:xfrm>
            <a:off x="8227568" y="5712053"/>
            <a:ext cx="273685" cy="118745"/>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US" sz="700">
                <a:solidFill>
                  <a:schemeClr val="dk1"/>
                </a:solidFill>
                <a:latin typeface="Arial"/>
                <a:ea typeface="Arial"/>
                <a:cs typeface="Arial"/>
                <a:sym typeface="Arial"/>
              </a:rPr>
              <a:t>D A D</a:t>
            </a:r>
            <a:endParaRPr sz="700">
              <a:solidFill>
                <a:schemeClr val="dk1"/>
              </a:solidFill>
              <a:latin typeface="Arial"/>
              <a:ea typeface="Arial"/>
              <a:cs typeface="Arial"/>
              <a:sym typeface="Arial"/>
            </a:endParaRPr>
          </a:p>
        </p:txBody>
      </p:sp>
      <p:sp>
        <p:nvSpPr>
          <p:cNvPr id="232" name="Shape 232"/>
          <p:cNvSpPr txBox="1"/>
          <p:nvPr/>
        </p:nvSpPr>
        <p:spPr>
          <a:xfrm>
            <a:off x="4922011" y="5771896"/>
            <a:ext cx="5053330" cy="17907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baseline="30000" lang="en-US" sz="1050">
                <a:solidFill>
                  <a:schemeClr val="dk1"/>
                </a:solidFill>
                <a:latin typeface="Arial"/>
                <a:ea typeface="Arial"/>
                <a:cs typeface="Arial"/>
                <a:sym typeface="Arial"/>
              </a:rPr>
              <a:t>R D </a:t>
            </a:r>
            <a:r>
              <a:rPr lang="en-US" sz="1100">
                <a:solidFill>
                  <a:schemeClr val="dk1"/>
                </a:solidFill>
                <a:latin typeface="Arial"/>
                <a:ea typeface="Arial"/>
                <a:cs typeface="Arial"/>
                <a:sym typeface="Arial"/>
              </a:rPr>
              <a:t>18-bit Ext. Id </a:t>
            </a:r>
            <a:r>
              <a:rPr baseline="30000" lang="en-US" sz="1050">
                <a:solidFill>
                  <a:schemeClr val="dk1"/>
                </a:solidFill>
                <a:latin typeface="Arial"/>
                <a:ea typeface="Arial"/>
                <a:cs typeface="Arial"/>
                <a:sym typeface="Arial"/>
              </a:rPr>
              <a:t>T  1  0  </a:t>
            </a:r>
            <a:r>
              <a:rPr lang="en-US" sz="1100">
                <a:solidFill>
                  <a:schemeClr val="dk1"/>
                </a:solidFill>
                <a:latin typeface="Arial"/>
                <a:ea typeface="Arial"/>
                <a:cs typeface="Arial"/>
                <a:sym typeface="Arial"/>
              </a:rPr>
              <a:t>DLC  0..64 Bit Data  15-bit CRC </a:t>
            </a:r>
            <a:r>
              <a:rPr baseline="30000" lang="en-US" sz="1050">
                <a:solidFill>
                  <a:schemeClr val="dk1"/>
                </a:solidFill>
                <a:latin typeface="Arial"/>
                <a:ea typeface="Arial"/>
                <a:cs typeface="Arial"/>
                <a:sym typeface="Arial"/>
              </a:rPr>
              <a:t>E C E  </a:t>
            </a:r>
            <a:r>
              <a:rPr lang="en-US" sz="1100">
                <a:solidFill>
                  <a:schemeClr val="dk1"/>
                </a:solidFill>
                <a:latin typeface="Arial"/>
                <a:ea typeface="Arial"/>
                <a:cs typeface="Arial"/>
                <a:sym typeface="Arial"/>
              </a:rPr>
              <a:t>7-bit EOF IFS  Bus Idle</a:t>
            </a:r>
            <a:endParaRPr sz="1100">
              <a:solidFill>
                <a:schemeClr val="dk1"/>
              </a:solidFill>
              <a:latin typeface="Arial"/>
              <a:ea typeface="Arial"/>
              <a:cs typeface="Arial"/>
              <a:sym typeface="Arial"/>
            </a:endParaRPr>
          </a:p>
        </p:txBody>
      </p:sp>
      <p:sp>
        <p:nvSpPr>
          <p:cNvPr id="233" name="Shape 233"/>
          <p:cNvSpPr txBox="1"/>
          <p:nvPr/>
        </p:nvSpPr>
        <p:spPr>
          <a:xfrm>
            <a:off x="8227568" y="5891580"/>
            <a:ext cx="259079" cy="118745"/>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US" sz="700">
                <a:solidFill>
                  <a:schemeClr val="dk1"/>
                </a:solidFill>
                <a:latin typeface="Arial"/>
                <a:ea typeface="Arial"/>
                <a:cs typeface="Arial"/>
                <a:sym typeface="Arial"/>
              </a:rPr>
              <a:t>L K L</a:t>
            </a:r>
            <a:endParaRPr sz="700">
              <a:solidFill>
                <a:schemeClr val="dk1"/>
              </a:solidFill>
              <a:latin typeface="Arial"/>
              <a:ea typeface="Arial"/>
              <a:cs typeface="Arial"/>
              <a:sym typeface="Arial"/>
            </a:endParaRPr>
          </a:p>
        </p:txBody>
      </p:sp>
      <p:sp>
        <p:nvSpPr>
          <p:cNvPr id="234" name="Shape 234"/>
          <p:cNvSpPr/>
          <p:nvPr/>
        </p:nvSpPr>
        <p:spPr>
          <a:xfrm>
            <a:off x="9829800" y="5696711"/>
            <a:ext cx="144780" cy="1905"/>
          </a:xfrm>
          <a:custGeom>
            <a:pathLst>
              <a:path extrusionOk="0" h="120000" w="120000">
                <a:moveTo>
                  <a:pt x="0" y="0"/>
                </a:moveTo>
                <a:lnTo>
                  <a:pt x="120000" y="96050"/>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5" name="Shape 235"/>
          <p:cNvSpPr/>
          <p:nvPr/>
        </p:nvSpPr>
        <p:spPr>
          <a:xfrm>
            <a:off x="5868161" y="5426202"/>
            <a:ext cx="147955" cy="78105"/>
          </a:xfrm>
          <a:custGeom>
            <a:pathLst>
              <a:path extrusionOk="0" h="120000" w="120000">
                <a:moveTo>
                  <a:pt x="0" y="0"/>
                </a:moveTo>
                <a:lnTo>
                  <a:pt x="0" y="119416"/>
                </a:lnTo>
                <a:lnTo>
                  <a:pt x="119896" y="59708"/>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 name="Shape 236"/>
          <p:cNvSpPr/>
          <p:nvPr/>
        </p:nvSpPr>
        <p:spPr>
          <a:xfrm>
            <a:off x="5868161" y="5426202"/>
            <a:ext cx="147955" cy="78105"/>
          </a:xfrm>
          <a:custGeom>
            <a:pathLst>
              <a:path extrusionOk="0" h="120000" w="120000">
                <a:moveTo>
                  <a:pt x="0" y="0"/>
                </a:moveTo>
                <a:lnTo>
                  <a:pt x="119896" y="59708"/>
                </a:lnTo>
                <a:lnTo>
                  <a:pt x="0" y="119416"/>
                </a:lnTo>
                <a:lnTo>
                  <a:pt x="0" y="0"/>
                </a:lnTo>
                <a:close/>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 name="Shape 237"/>
          <p:cNvSpPr/>
          <p:nvPr/>
        </p:nvSpPr>
        <p:spPr>
          <a:xfrm>
            <a:off x="6023609" y="5426202"/>
            <a:ext cx="146685" cy="78105"/>
          </a:xfrm>
          <a:custGeom>
            <a:pathLst>
              <a:path extrusionOk="0" h="120000" w="120000">
                <a:moveTo>
                  <a:pt x="119687" y="0"/>
                </a:moveTo>
                <a:lnTo>
                  <a:pt x="0" y="59708"/>
                </a:lnTo>
                <a:lnTo>
                  <a:pt x="119687" y="119416"/>
                </a:lnTo>
                <a:lnTo>
                  <a:pt x="119687"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 name="Shape 238"/>
          <p:cNvSpPr/>
          <p:nvPr/>
        </p:nvSpPr>
        <p:spPr>
          <a:xfrm>
            <a:off x="6023609" y="5426202"/>
            <a:ext cx="146685" cy="78105"/>
          </a:xfrm>
          <a:custGeom>
            <a:pathLst>
              <a:path extrusionOk="0" h="120000" w="120000">
                <a:moveTo>
                  <a:pt x="119687" y="119416"/>
                </a:moveTo>
                <a:lnTo>
                  <a:pt x="0" y="59708"/>
                </a:lnTo>
                <a:lnTo>
                  <a:pt x="119687" y="0"/>
                </a:lnTo>
                <a:lnTo>
                  <a:pt x="119687" y="119416"/>
                </a:lnTo>
                <a:close/>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 name="Shape 239"/>
          <p:cNvSpPr/>
          <p:nvPr/>
        </p:nvSpPr>
        <p:spPr>
          <a:xfrm>
            <a:off x="6018276" y="4922520"/>
            <a:ext cx="0" cy="762000"/>
          </a:xfrm>
          <a:custGeom>
            <a:pathLst>
              <a:path extrusionOk="0" h="120000" w="120000">
                <a:moveTo>
                  <a:pt x="0" y="119999"/>
                </a:moveTo>
                <a:lnTo>
                  <a:pt x="0"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 name="Shape 240"/>
          <p:cNvSpPr/>
          <p:nvPr/>
        </p:nvSpPr>
        <p:spPr>
          <a:xfrm>
            <a:off x="6052565" y="5462778"/>
            <a:ext cx="478790" cy="1905"/>
          </a:xfrm>
          <a:custGeom>
            <a:pathLst>
              <a:path extrusionOk="0" h="120000" w="120000">
                <a:moveTo>
                  <a:pt x="0" y="0"/>
                </a:moveTo>
                <a:lnTo>
                  <a:pt x="119936" y="96050"/>
                </a:lnTo>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 name="Shape 241"/>
          <p:cNvSpPr/>
          <p:nvPr/>
        </p:nvSpPr>
        <p:spPr>
          <a:xfrm>
            <a:off x="6389370" y="5426202"/>
            <a:ext cx="147955" cy="78105"/>
          </a:xfrm>
          <a:custGeom>
            <a:pathLst>
              <a:path extrusionOk="0" h="120000" w="120000">
                <a:moveTo>
                  <a:pt x="0" y="0"/>
                </a:moveTo>
                <a:lnTo>
                  <a:pt x="0" y="119416"/>
                </a:lnTo>
                <a:lnTo>
                  <a:pt x="119896" y="59708"/>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 name="Shape 242"/>
          <p:cNvSpPr/>
          <p:nvPr/>
        </p:nvSpPr>
        <p:spPr>
          <a:xfrm>
            <a:off x="6389370" y="5426202"/>
            <a:ext cx="147955" cy="78105"/>
          </a:xfrm>
          <a:custGeom>
            <a:pathLst>
              <a:path extrusionOk="0" h="120000" w="120000">
                <a:moveTo>
                  <a:pt x="0" y="0"/>
                </a:moveTo>
                <a:lnTo>
                  <a:pt x="119896" y="59708"/>
                </a:lnTo>
                <a:lnTo>
                  <a:pt x="0" y="119416"/>
                </a:lnTo>
                <a:lnTo>
                  <a:pt x="0" y="0"/>
                </a:lnTo>
                <a:close/>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 name="Shape 243"/>
          <p:cNvSpPr/>
          <p:nvPr/>
        </p:nvSpPr>
        <p:spPr>
          <a:xfrm>
            <a:off x="6544818" y="5426202"/>
            <a:ext cx="147955" cy="78105"/>
          </a:xfrm>
          <a:custGeom>
            <a:pathLst>
              <a:path extrusionOk="0" h="120000" w="120000">
                <a:moveTo>
                  <a:pt x="119896" y="0"/>
                </a:moveTo>
                <a:lnTo>
                  <a:pt x="0" y="59708"/>
                </a:lnTo>
                <a:lnTo>
                  <a:pt x="119896" y="119416"/>
                </a:lnTo>
                <a:lnTo>
                  <a:pt x="119896"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 name="Shape 244"/>
          <p:cNvSpPr/>
          <p:nvPr/>
        </p:nvSpPr>
        <p:spPr>
          <a:xfrm>
            <a:off x="6544818" y="5426202"/>
            <a:ext cx="147955" cy="78105"/>
          </a:xfrm>
          <a:custGeom>
            <a:pathLst>
              <a:path extrusionOk="0" h="120000" w="120000">
                <a:moveTo>
                  <a:pt x="119896" y="119416"/>
                </a:moveTo>
                <a:lnTo>
                  <a:pt x="0" y="59708"/>
                </a:lnTo>
                <a:lnTo>
                  <a:pt x="119896" y="0"/>
                </a:lnTo>
                <a:lnTo>
                  <a:pt x="119896" y="119416"/>
                </a:lnTo>
                <a:close/>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 name="Shape 245"/>
          <p:cNvSpPr txBox="1"/>
          <p:nvPr/>
        </p:nvSpPr>
        <p:spPr>
          <a:xfrm>
            <a:off x="6082410" y="4991734"/>
            <a:ext cx="394970" cy="286385"/>
          </a:xfrm>
          <a:prstGeom prst="rect">
            <a:avLst/>
          </a:prstGeom>
          <a:noFill/>
          <a:ln>
            <a:noFill/>
          </a:ln>
        </p:spPr>
        <p:txBody>
          <a:bodyPr anchorCtr="0" anchor="t" bIns="0" lIns="0" spcFirstLastPara="1" rIns="0" wrap="square" tIns="0">
            <a:noAutofit/>
          </a:bodyPr>
          <a:lstStyle/>
          <a:p>
            <a:pPr indent="-60960" lvl="0" marL="73660" marR="5080" rtl="0" algn="l">
              <a:lnSpc>
                <a:spcPct val="100000"/>
              </a:lnSpc>
              <a:spcBef>
                <a:spcPts val="0"/>
              </a:spcBef>
              <a:spcAft>
                <a:spcPts val="0"/>
              </a:spcAft>
              <a:buNone/>
            </a:pPr>
            <a:r>
              <a:rPr lang="en-US" sz="900">
                <a:solidFill>
                  <a:schemeClr val="dk1"/>
                </a:solidFill>
                <a:latin typeface="Arial"/>
                <a:ea typeface="Arial"/>
                <a:cs typeface="Arial"/>
                <a:sym typeface="Arial"/>
              </a:rPr>
              <a:t>Control  Field</a:t>
            </a:r>
            <a:endParaRPr sz="900">
              <a:solidFill>
                <a:schemeClr val="dk1"/>
              </a:solidFill>
              <a:latin typeface="Arial"/>
              <a:ea typeface="Arial"/>
              <a:cs typeface="Arial"/>
              <a:sym typeface="Arial"/>
            </a:endParaRPr>
          </a:p>
        </p:txBody>
      </p:sp>
      <p:sp>
        <p:nvSpPr>
          <p:cNvPr id="246" name="Shape 246"/>
          <p:cNvSpPr/>
          <p:nvPr/>
        </p:nvSpPr>
        <p:spPr>
          <a:xfrm>
            <a:off x="6544056" y="4922520"/>
            <a:ext cx="0" cy="762000"/>
          </a:xfrm>
          <a:custGeom>
            <a:pathLst>
              <a:path extrusionOk="0" h="120000" w="120000">
                <a:moveTo>
                  <a:pt x="0" y="119999"/>
                </a:moveTo>
                <a:lnTo>
                  <a:pt x="0"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 name="Shape 247"/>
          <p:cNvSpPr/>
          <p:nvPr/>
        </p:nvSpPr>
        <p:spPr>
          <a:xfrm>
            <a:off x="6555485" y="5462778"/>
            <a:ext cx="889000" cy="1905"/>
          </a:xfrm>
          <a:custGeom>
            <a:pathLst>
              <a:path extrusionOk="0" h="120000" w="120000">
                <a:moveTo>
                  <a:pt x="0" y="0"/>
                </a:moveTo>
                <a:lnTo>
                  <a:pt x="119931" y="96050"/>
                </a:lnTo>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 name="Shape 248"/>
          <p:cNvSpPr/>
          <p:nvPr/>
        </p:nvSpPr>
        <p:spPr>
          <a:xfrm>
            <a:off x="7312914" y="5426202"/>
            <a:ext cx="147955" cy="78105"/>
          </a:xfrm>
          <a:custGeom>
            <a:pathLst>
              <a:path extrusionOk="0" h="120000" w="120000">
                <a:moveTo>
                  <a:pt x="0" y="0"/>
                </a:moveTo>
                <a:lnTo>
                  <a:pt x="0" y="119416"/>
                </a:lnTo>
                <a:lnTo>
                  <a:pt x="119896" y="59708"/>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 name="Shape 249"/>
          <p:cNvSpPr/>
          <p:nvPr/>
        </p:nvSpPr>
        <p:spPr>
          <a:xfrm>
            <a:off x="7312914" y="5426202"/>
            <a:ext cx="147955" cy="78105"/>
          </a:xfrm>
          <a:custGeom>
            <a:pathLst>
              <a:path extrusionOk="0" h="120000" w="120000">
                <a:moveTo>
                  <a:pt x="0" y="0"/>
                </a:moveTo>
                <a:lnTo>
                  <a:pt x="119896" y="59708"/>
                </a:lnTo>
                <a:lnTo>
                  <a:pt x="0" y="119416"/>
                </a:lnTo>
                <a:lnTo>
                  <a:pt x="0" y="0"/>
                </a:lnTo>
                <a:close/>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0" name="Shape 250"/>
          <p:cNvSpPr/>
          <p:nvPr/>
        </p:nvSpPr>
        <p:spPr>
          <a:xfrm>
            <a:off x="7466838" y="5426202"/>
            <a:ext cx="147955" cy="78105"/>
          </a:xfrm>
          <a:custGeom>
            <a:pathLst>
              <a:path extrusionOk="0" h="120000" w="120000">
                <a:moveTo>
                  <a:pt x="119896" y="0"/>
                </a:moveTo>
                <a:lnTo>
                  <a:pt x="0" y="59708"/>
                </a:lnTo>
                <a:lnTo>
                  <a:pt x="119896" y="119416"/>
                </a:lnTo>
                <a:lnTo>
                  <a:pt x="119896"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1" name="Shape 251"/>
          <p:cNvSpPr/>
          <p:nvPr/>
        </p:nvSpPr>
        <p:spPr>
          <a:xfrm>
            <a:off x="7466838" y="5426202"/>
            <a:ext cx="147955" cy="78105"/>
          </a:xfrm>
          <a:custGeom>
            <a:pathLst>
              <a:path extrusionOk="0" h="120000" w="120000">
                <a:moveTo>
                  <a:pt x="119896" y="119416"/>
                </a:moveTo>
                <a:lnTo>
                  <a:pt x="0" y="59708"/>
                </a:lnTo>
                <a:lnTo>
                  <a:pt x="119896" y="0"/>
                </a:lnTo>
                <a:lnTo>
                  <a:pt x="119896" y="119416"/>
                </a:lnTo>
                <a:close/>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 name="Shape 252"/>
          <p:cNvSpPr txBox="1"/>
          <p:nvPr/>
        </p:nvSpPr>
        <p:spPr>
          <a:xfrm>
            <a:off x="6724015" y="4991734"/>
            <a:ext cx="547370" cy="149225"/>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US" sz="900">
                <a:solidFill>
                  <a:schemeClr val="dk1"/>
                </a:solidFill>
                <a:latin typeface="Arial"/>
                <a:ea typeface="Arial"/>
                <a:cs typeface="Arial"/>
                <a:sym typeface="Arial"/>
              </a:rPr>
              <a:t>Data Field</a:t>
            </a:r>
            <a:endParaRPr sz="900">
              <a:solidFill>
                <a:schemeClr val="dk1"/>
              </a:solidFill>
              <a:latin typeface="Arial"/>
              <a:ea typeface="Arial"/>
              <a:cs typeface="Arial"/>
              <a:sym typeface="Arial"/>
            </a:endParaRPr>
          </a:p>
        </p:txBody>
      </p:sp>
      <p:sp>
        <p:nvSpPr>
          <p:cNvPr id="253" name="Shape 253"/>
          <p:cNvSpPr/>
          <p:nvPr/>
        </p:nvSpPr>
        <p:spPr>
          <a:xfrm>
            <a:off x="7464552" y="4922520"/>
            <a:ext cx="0" cy="762000"/>
          </a:xfrm>
          <a:custGeom>
            <a:pathLst>
              <a:path extrusionOk="0" h="120000" w="120000">
                <a:moveTo>
                  <a:pt x="0" y="119999"/>
                </a:moveTo>
                <a:lnTo>
                  <a:pt x="0"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 name="Shape 254"/>
          <p:cNvSpPr/>
          <p:nvPr/>
        </p:nvSpPr>
        <p:spPr>
          <a:xfrm>
            <a:off x="7498842" y="5462778"/>
            <a:ext cx="786765" cy="1905"/>
          </a:xfrm>
          <a:custGeom>
            <a:pathLst>
              <a:path extrusionOk="0" h="120000" w="120000">
                <a:moveTo>
                  <a:pt x="0" y="0"/>
                </a:moveTo>
                <a:lnTo>
                  <a:pt x="119941" y="96050"/>
                </a:lnTo>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 name="Shape 255"/>
          <p:cNvSpPr/>
          <p:nvPr/>
        </p:nvSpPr>
        <p:spPr>
          <a:xfrm>
            <a:off x="8166354" y="5426202"/>
            <a:ext cx="147955" cy="78105"/>
          </a:xfrm>
          <a:custGeom>
            <a:pathLst>
              <a:path extrusionOk="0" h="120000" w="120000">
                <a:moveTo>
                  <a:pt x="0" y="0"/>
                </a:moveTo>
                <a:lnTo>
                  <a:pt x="0" y="119416"/>
                </a:lnTo>
                <a:lnTo>
                  <a:pt x="119896" y="59708"/>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 name="Shape 256"/>
          <p:cNvSpPr/>
          <p:nvPr/>
        </p:nvSpPr>
        <p:spPr>
          <a:xfrm>
            <a:off x="8166354" y="5426202"/>
            <a:ext cx="147955" cy="78105"/>
          </a:xfrm>
          <a:custGeom>
            <a:pathLst>
              <a:path extrusionOk="0" h="120000" w="120000">
                <a:moveTo>
                  <a:pt x="0" y="0"/>
                </a:moveTo>
                <a:lnTo>
                  <a:pt x="119896" y="59708"/>
                </a:lnTo>
                <a:lnTo>
                  <a:pt x="0" y="119416"/>
                </a:lnTo>
                <a:lnTo>
                  <a:pt x="0" y="0"/>
                </a:lnTo>
                <a:close/>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7" name="Shape 257"/>
          <p:cNvSpPr/>
          <p:nvPr/>
        </p:nvSpPr>
        <p:spPr>
          <a:xfrm>
            <a:off x="8512302" y="5462778"/>
            <a:ext cx="631190" cy="1905"/>
          </a:xfrm>
          <a:custGeom>
            <a:pathLst>
              <a:path extrusionOk="0" h="120000" w="120000">
                <a:moveTo>
                  <a:pt x="0" y="0"/>
                </a:moveTo>
                <a:lnTo>
                  <a:pt x="119951" y="96050"/>
                </a:lnTo>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 name="Shape 258"/>
          <p:cNvSpPr/>
          <p:nvPr/>
        </p:nvSpPr>
        <p:spPr>
          <a:xfrm>
            <a:off x="8993885" y="5426202"/>
            <a:ext cx="146685" cy="78105"/>
          </a:xfrm>
          <a:custGeom>
            <a:pathLst>
              <a:path extrusionOk="0" h="120000" w="120000">
                <a:moveTo>
                  <a:pt x="0" y="0"/>
                </a:moveTo>
                <a:lnTo>
                  <a:pt x="0" y="119416"/>
                </a:lnTo>
                <a:lnTo>
                  <a:pt x="119689" y="59708"/>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 name="Shape 259"/>
          <p:cNvSpPr/>
          <p:nvPr/>
        </p:nvSpPr>
        <p:spPr>
          <a:xfrm>
            <a:off x="8993885" y="5426202"/>
            <a:ext cx="146685" cy="78105"/>
          </a:xfrm>
          <a:custGeom>
            <a:pathLst>
              <a:path extrusionOk="0" h="120000" w="120000">
                <a:moveTo>
                  <a:pt x="0" y="0"/>
                </a:moveTo>
                <a:lnTo>
                  <a:pt x="119689" y="59708"/>
                </a:lnTo>
                <a:lnTo>
                  <a:pt x="0" y="119416"/>
                </a:lnTo>
                <a:lnTo>
                  <a:pt x="0" y="0"/>
                </a:lnTo>
                <a:close/>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 name="Shape 260"/>
          <p:cNvSpPr/>
          <p:nvPr/>
        </p:nvSpPr>
        <p:spPr>
          <a:xfrm>
            <a:off x="8507730" y="5426202"/>
            <a:ext cx="146685" cy="78105"/>
          </a:xfrm>
          <a:custGeom>
            <a:pathLst>
              <a:path extrusionOk="0" h="120000" w="120000">
                <a:moveTo>
                  <a:pt x="119688" y="0"/>
                </a:moveTo>
                <a:lnTo>
                  <a:pt x="0" y="59708"/>
                </a:lnTo>
                <a:lnTo>
                  <a:pt x="119688" y="119416"/>
                </a:lnTo>
                <a:lnTo>
                  <a:pt x="119688"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 name="Shape 261"/>
          <p:cNvSpPr/>
          <p:nvPr/>
        </p:nvSpPr>
        <p:spPr>
          <a:xfrm>
            <a:off x="8507730" y="5426202"/>
            <a:ext cx="146685" cy="78105"/>
          </a:xfrm>
          <a:custGeom>
            <a:pathLst>
              <a:path extrusionOk="0" h="120000" w="120000">
                <a:moveTo>
                  <a:pt x="119688" y="119416"/>
                </a:moveTo>
                <a:lnTo>
                  <a:pt x="0" y="59708"/>
                </a:lnTo>
                <a:lnTo>
                  <a:pt x="119688" y="0"/>
                </a:lnTo>
                <a:lnTo>
                  <a:pt x="119688" y="119416"/>
                </a:lnTo>
                <a:close/>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 name="Shape 262"/>
          <p:cNvSpPr/>
          <p:nvPr/>
        </p:nvSpPr>
        <p:spPr>
          <a:xfrm>
            <a:off x="9425178" y="5462778"/>
            <a:ext cx="548640" cy="1905"/>
          </a:xfrm>
          <a:custGeom>
            <a:pathLst>
              <a:path extrusionOk="0" h="120000" w="120000">
                <a:moveTo>
                  <a:pt x="0" y="0"/>
                </a:moveTo>
                <a:lnTo>
                  <a:pt x="120000" y="96050"/>
                </a:lnTo>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 name="Shape 263"/>
          <p:cNvSpPr/>
          <p:nvPr/>
        </p:nvSpPr>
        <p:spPr>
          <a:xfrm>
            <a:off x="9426702" y="5426202"/>
            <a:ext cx="146685" cy="78105"/>
          </a:xfrm>
          <a:custGeom>
            <a:pathLst>
              <a:path extrusionOk="0" h="120000" w="120000">
                <a:moveTo>
                  <a:pt x="119688" y="0"/>
                </a:moveTo>
                <a:lnTo>
                  <a:pt x="0" y="59708"/>
                </a:lnTo>
                <a:lnTo>
                  <a:pt x="119688" y="119416"/>
                </a:lnTo>
                <a:lnTo>
                  <a:pt x="119688"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 name="Shape 264"/>
          <p:cNvSpPr/>
          <p:nvPr/>
        </p:nvSpPr>
        <p:spPr>
          <a:xfrm>
            <a:off x="9426702" y="5426202"/>
            <a:ext cx="146685" cy="78105"/>
          </a:xfrm>
          <a:custGeom>
            <a:pathLst>
              <a:path extrusionOk="0" h="120000" w="120000">
                <a:moveTo>
                  <a:pt x="119688" y="119416"/>
                </a:moveTo>
                <a:lnTo>
                  <a:pt x="0" y="59708"/>
                </a:lnTo>
                <a:lnTo>
                  <a:pt x="119688" y="0"/>
                </a:lnTo>
                <a:lnTo>
                  <a:pt x="119688" y="119416"/>
                </a:lnTo>
                <a:close/>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5" name="Shape 265"/>
          <p:cNvSpPr txBox="1"/>
          <p:nvPr/>
        </p:nvSpPr>
        <p:spPr>
          <a:xfrm>
            <a:off x="7616443" y="4991734"/>
            <a:ext cx="553720" cy="149225"/>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US" sz="900">
                <a:solidFill>
                  <a:schemeClr val="dk1"/>
                </a:solidFill>
                <a:latin typeface="Arial"/>
                <a:ea typeface="Arial"/>
                <a:cs typeface="Arial"/>
                <a:sym typeface="Arial"/>
              </a:rPr>
              <a:t>CRC Field</a:t>
            </a:r>
            <a:endParaRPr sz="900">
              <a:solidFill>
                <a:schemeClr val="dk1"/>
              </a:solidFill>
              <a:latin typeface="Arial"/>
              <a:ea typeface="Arial"/>
              <a:cs typeface="Arial"/>
              <a:sym typeface="Arial"/>
            </a:endParaRPr>
          </a:p>
        </p:txBody>
      </p:sp>
      <p:sp>
        <p:nvSpPr>
          <p:cNvPr id="266" name="Shape 266"/>
          <p:cNvSpPr txBox="1"/>
          <p:nvPr/>
        </p:nvSpPr>
        <p:spPr>
          <a:xfrm>
            <a:off x="8694166" y="5266054"/>
            <a:ext cx="274955" cy="149225"/>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US" sz="900">
                <a:solidFill>
                  <a:schemeClr val="dk1"/>
                </a:solidFill>
                <a:latin typeface="Arial"/>
                <a:ea typeface="Arial"/>
                <a:cs typeface="Arial"/>
                <a:sym typeface="Arial"/>
              </a:rPr>
              <a:t>Field</a:t>
            </a:r>
            <a:endParaRPr sz="900">
              <a:solidFill>
                <a:schemeClr val="dk1"/>
              </a:solidFill>
              <a:latin typeface="Arial"/>
              <a:ea typeface="Arial"/>
              <a:cs typeface="Arial"/>
              <a:sym typeface="Arial"/>
            </a:endParaRPr>
          </a:p>
        </p:txBody>
      </p:sp>
      <p:sp>
        <p:nvSpPr>
          <p:cNvPr id="267" name="Shape 267"/>
          <p:cNvSpPr/>
          <p:nvPr/>
        </p:nvSpPr>
        <p:spPr>
          <a:xfrm>
            <a:off x="8316468" y="4922520"/>
            <a:ext cx="0" cy="762000"/>
          </a:xfrm>
          <a:custGeom>
            <a:pathLst>
              <a:path extrusionOk="0" h="120000" w="120000">
                <a:moveTo>
                  <a:pt x="0" y="119999"/>
                </a:moveTo>
                <a:lnTo>
                  <a:pt x="0"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8" name="Shape 268"/>
          <p:cNvSpPr/>
          <p:nvPr/>
        </p:nvSpPr>
        <p:spPr>
          <a:xfrm>
            <a:off x="8503919" y="4922520"/>
            <a:ext cx="0" cy="762000"/>
          </a:xfrm>
          <a:custGeom>
            <a:pathLst>
              <a:path extrusionOk="0" h="120000" w="120000">
                <a:moveTo>
                  <a:pt x="0" y="119999"/>
                </a:moveTo>
                <a:lnTo>
                  <a:pt x="0"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9" name="Shape 269"/>
          <p:cNvSpPr/>
          <p:nvPr/>
        </p:nvSpPr>
        <p:spPr>
          <a:xfrm>
            <a:off x="9145523" y="4922520"/>
            <a:ext cx="0" cy="762000"/>
          </a:xfrm>
          <a:custGeom>
            <a:pathLst>
              <a:path extrusionOk="0" h="120000" w="120000">
                <a:moveTo>
                  <a:pt x="0" y="119999"/>
                </a:moveTo>
                <a:lnTo>
                  <a:pt x="0"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 name="Shape 270"/>
          <p:cNvSpPr/>
          <p:nvPr/>
        </p:nvSpPr>
        <p:spPr>
          <a:xfrm>
            <a:off x="9422892" y="4922520"/>
            <a:ext cx="0" cy="762000"/>
          </a:xfrm>
          <a:custGeom>
            <a:pathLst>
              <a:path extrusionOk="0" h="120000" w="120000">
                <a:moveTo>
                  <a:pt x="0" y="119999"/>
                </a:moveTo>
                <a:lnTo>
                  <a:pt x="0"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1" name="Shape 271"/>
          <p:cNvSpPr txBox="1"/>
          <p:nvPr/>
        </p:nvSpPr>
        <p:spPr>
          <a:xfrm>
            <a:off x="8315706" y="4991734"/>
            <a:ext cx="694690" cy="149225"/>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US" sz="900">
                <a:solidFill>
                  <a:schemeClr val="dk1"/>
                </a:solidFill>
                <a:latin typeface="Arial"/>
                <a:ea typeface="Arial"/>
                <a:cs typeface="Arial"/>
                <a:sym typeface="Arial"/>
              </a:rPr>
              <a:t>Ack	End of</a:t>
            </a:r>
            <a:endParaRPr sz="900">
              <a:solidFill>
                <a:schemeClr val="dk1"/>
              </a:solidFill>
              <a:latin typeface="Arial"/>
              <a:ea typeface="Arial"/>
              <a:cs typeface="Arial"/>
              <a:sym typeface="Arial"/>
            </a:endParaRPr>
          </a:p>
        </p:txBody>
      </p:sp>
      <p:sp>
        <p:nvSpPr>
          <p:cNvPr id="272" name="Shape 272"/>
          <p:cNvSpPr txBox="1"/>
          <p:nvPr/>
        </p:nvSpPr>
        <p:spPr>
          <a:xfrm>
            <a:off x="8286750" y="5128895"/>
            <a:ext cx="723265" cy="149225"/>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US" sz="900">
                <a:solidFill>
                  <a:schemeClr val="dk1"/>
                </a:solidFill>
                <a:latin typeface="Arial"/>
                <a:ea typeface="Arial"/>
                <a:cs typeface="Arial"/>
                <a:sym typeface="Arial"/>
              </a:rPr>
              <a:t>Field   Frame</a:t>
            </a:r>
            <a:endParaRPr sz="900">
              <a:solidFill>
                <a:schemeClr val="dk1"/>
              </a:solidFill>
              <a:latin typeface="Arial"/>
              <a:ea typeface="Arial"/>
              <a:cs typeface="Arial"/>
              <a:sym typeface="Arial"/>
            </a:endParaRPr>
          </a:p>
        </p:txBody>
      </p:sp>
      <p:sp>
        <p:nvSpPr>
          <p:cNvPr id="273" name="Shape 273"/>
          <p:cNvSpPr txBox="1"/>
          <p:nvPr/>
        </p:nvSpPr>
        <p:spPr>
          <a:xfrm>
            <a:off x="9138284" y="4991734"/>
            <a:ext cx="790575" cy="149225"/>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US" sz="900">
                <a:solidFill>
                  <a:schemeClr val="dk1"/>
                </a:solidFill>
                <a:latin typeface="Arial"/>
                <a:ea typeface="Arial"/>
                <a:cs typeface="Arial"/>
                <a:sym typeface="Arial"/>
              </a:rPr>
              <a:t>Inter-  Bus Idle</a:t>
            </a:r>
            <a:endParaRPr sz="900">
              <a:solidFill>
                <a:schemeClr val="dk1"/>
              </a:solidFill>
              <a:latin typeface="Arial"/>
              <a:ea typeface="Arial"/>
              <a:cs typeface="Arial"/>
              <a:sym typeface="Arial"/>
            </a:endParaRPr>
          </a:p>
        </p:txBody>
      </p:sp>
      <p:sp>
        <p:nvSpPr>
          <p:cNvPr id="274" name="Shape 274"/>
          <p:cNvSpPr txBox="1"/>
          <p:nvPr/>
        </p:nvSpPr>
        <p:spPr>
          <a:xfrm>
            <a:off x="9109329" y="5128895"/>
            <a:ext cx="351155" cy="286385"/>
          </a:xfrm>
          <a:prstGeom prst="rect">
            <a:avLst/>
          </a:prstGeom>
          <a:noFill/>
          <a:ln>
            <a:noFill/>
          </a:ln>
        </p:spPr>
        <p:txBody>
          <a:bodyPr anchorCtr="0" anchor="t" bIns="0" lIns="0" spcFirstLastPara="1" rIns="0" wrap="square" tIns="0">
            <a:noAutofit/>
          </a:bodyPr>
          <a:lstStyle/>
          <a:p>
            <a:pPr indent="12700" lvl="0" marL="12700" marR="5080" rtl="0" algn="l">
              <a:lnSpc>
                <a:spcPct val="100000"/>
              </a:lnSpc>
              <a:spcBef>
                <a:spcPts val="0"/>
              </a:spcBef>
              <a:spcAft>
                <a:spcPts val="0"/>
              </a:spcAft>
              <a:buNone/>
            </a:pPr>
            <a:r>
              <a:rPr lang="en-US" sz="900">
                <a:solidFill>
                  <a:schemeClr val="dk1"/>
                </a:solidFill>
                <a:latin typeface="Arial"/>
                <a:ea typeface="Arial"/>
                <a:cs typeface="Arial"/>
                <a:sym typeface="Arial"/>
              </a:rPr>
              <a:t>frame  Space</a:t>
            </a:r>
            <a:endParaRPr sz="900">
              <a:solidFill>
                <a:schemeClr val="dk1"/>
              </a:solidFill>
              <a:latin typeface="Arial"/>
              <a:ea typeface="Arial"/>
              <a:cs typeface="Arial"/>
              <a:sym typeface="Arial"/>
            </a:endParaRPr>
          </a:p>
        </p:txBody>
      </p:sp>
      <p:sp>
        <p:nvSpPr>
          <p:cNvPr id="275" name="Shape 275"/>
          <p:cNvSpPr/>
          <p:nvPr/>
        </p:nvSpPr>
        <p:spPr>
          <a:xfrm>
            <a:off x="6013703" y="5696711"/>
            <a:ext cx="2308860" cy="0"/>
          </a:xfrm>
          <a:custGeom>
            <a:pathLst>
              <a:path extrusionOk="0" h="120000" w="120000">
                <a:moveTo>
                  <a:pt x="0" y="0"/>
                </a:moveTo>
                <a:lnTo>
                  <a:pt x="120000" y="0"/>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6" name="Shape 276"/>
          <p:cNvSpPr txBox="1"/>
          <p:nvPr>
            <p:ph type="title"/>
          </p:nvPr>
        </p:nvSpPr>
        <p:spPr>
          <a:xfrm>
            <a:off x="838200" y="178860"/>
            <a:ext cx="10515600" cy="1325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Times New Roman"/>
              <a:buNone/>
            </a:pPr>
            <a:r>
              <a:rPr b="0" i="0" lang="en-US" sz="4400" u="none" cap="none" strike="noStrike">
                <a:solidFill>
                  <a:schemeClr val="dk1"/>
                </a:solidFill>
                <a:latin typeface="Times New Roman"/>
                <a:ea typeface="Times New Roman"/>
                <a:cs typeface="Times New Roman"/>
                <a:sym typeface="Times New Roman"/>
              </a:rPr>
              <a:t>Data Frames : Format</a:t>
            </a:r>
            <a:endParaRPr b="0" i="0" sz="4400" u="none" cap="none" strike="noStrike">
              <a:solidFill>
                <a:schemeClr val="dk1"/>
              </a:solidFill>
              <a:latin typeface="Times New Roman"/>
              <a:ea typeface="Times New Roman"/>
              <a:cs typeface="Times New Roman"/>
              <a:sym typeface="Times New Roman"/>
            </a:endParaRPr>
          </a:p>
        </p:txBody>
      </p:sp>
      <p:sp>
        <p:nvSpPr>
          <p:cNvPr id="277" name="Shape 277"/>
          <p:cNvSpPr txBox="1"/>
          <p:nvPr/>
        </p:nvSpPr>
        <p:spPr>
          <a:xfrm>
            <a:off x="4030796" y="1490757"/>
            <a:ext cx="452232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Standard Format ( CAN 2.0A ): 11-bit identifier</a:t>
            </a:r>
            <a:endParaRPr sz="1800">
              <a:solidFill>
                <a:schemeClr val="dk1"/>
              </a:solidFill>
              <a:latin typeface="Calibri"/>
              <a:ea typeface="Calibri"/>
              <a:cs typeface="Calibri"/>
              <a:sym typeface="Calibri"/>
            </a:endParaRPr>
          </a:p>
        </p:txBody>
      </p:sp>
      <p:sp>
        <p:nvSpPr>
          <p:cNvPr id="278" name="Shape 278"/>
          <p:cNvSpPr txBox="1"/>
          <p:nvPr/>
        </p:nvSpPr>
        <p:spPr>
          <a:xfrm>
            <a:off x="4030796" y="3997063"/>
            <a:ext cx="455349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Extended Format ( CAN 2.0B ): 29-bit identifier</a:t>
            </a:r>
            <a:endParaRPr sz="18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83" name="Shape 283"/>
        <p:cNvGrpSpPr/>
        <p:nvPr/>
      </p:nvGrpSpPr>
      <p:grpSpPr>
        <a:xfrm>
          <a:off x="0" y="0"/>
          <a:ext cx="0" cy="0"/>
          <a:chOff x="0" y="0"/>
          <a:chExt cx="0" cy="0"/>
        </a:xfrm>
      </p:grpSpPr>
      <p:pic>
        <p:nvPicPr>
          <p:cNvPr id="284" name="Shape 284"/>
          <p:cNvPicPr preferRelativeResize="0"/>
          <p:nvPr/>
        </p:nvPicPr>
        <p:blipFill rotWithShape="1">
          <a:blip r:embed="rId3">
            <a:alphaModFix/>
          </a:blip>
          <a:srcRect b="0" l="0" r="0" t="0"/>
          <a:stretch/>
        </p:blipFill>
        <p:spPr>
          <a:xfrm>
            <a:off x="1202267" y="1168400"/>
            <a:ext cx="9448800" cy="4555200"/>
          </a:xfrm>
          <a:prstGeom prst="rect">
            <a:avLst/>
          </a:prstGeom>
          <a:noFill/>
          <a:ln>
            <a:noFill/>
          </a:ln>
        </p:spPr>
      </p:pic>
      <p:sp>
        <p:nvSpPr>
          <p:cNvPr id="285" name="Shape 285"/>
          <p:cNvSpPr txBox="1"/>
          <p:nvPr/>
        </p:nvSpPr>
        <p:spPr>
          <a:xfrm>
            <a:off x="2284100" y="254000"/>
            <a:ext cx="76353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4400">
                <a:solidFill>
                  <a:schemeClr val="dk1"/>
                </a:solidFill>
                <a:latin typeface="Times New Roman"/>
                <a:ea typeface="Times New Roman"/>
                <a:cs typeface="Times New Roman"/>
                <a:sym typeface="Times New Roman"/>
              </a:rPr>
              <a:t>Working of Arbitration in CAN</a:t>
            </a:r>
            <a:endParaRPr sz="4400">
              <a:solidFill>
                <a:schemeClr val="dk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Shape 291"/>
          <p:cNvSpPr txBox="1"/>
          <p:nvPr>
            <p:ph type="title"/>
          </p:nvPr>
        </p:nvSpPr>
        <p:spPr>
          <a:xfrm>
            <a:off x="838200" y="365125"/>
            <a:ext cx="10515600" cy="1325700"/>
          </a:xfrm>
          <a:prstGeom prst="rect">
            <a:avLst/>
          </a:prstGeom>
        </p:spPr>
        <p:txBody>
          <a:bodyPr anchorCtr="0" anchor="ctr" bIns="121900" lIns="121900" spcFirstLastPara="1" rIns="121900" wrap="square" tIns="121900">
            <a:noAutofit/>
          </a:bodyPr>
          <a:lstStyle/>
          <a:p>
            <a:pPr indent="0" lvl="0" marL="0" algn="ctr">
              <a:spcBef>
                <a:spcPts val="0"/>
              </a:spcBef>
              <a:spcAft>
                <a:spcPts val="0"/>
              </a:spcAft>
              <a:buNone/>
            </a:pPr>
            <a:r>
              <a:rPr lang="en-US"/>
              <a:t>How to Exploit CAN BUS ?</a:t>
            </a:r>
            <a:endParaRPr/>
          </a:p>
        </p:txBody>
      </p:sp>
      <p:sp>
        <p:nvSpPr>
          <p:cNvPr id="292" name="Shape 292"/>
          <p:cNvSpPr txBox="1"/>
          <p:nvPr>
            <p:ph idx="1" type="body"/>
          </p:nvPr>
        </p:nvSpPr>
        <p:spPr>
          <a:xfrm>
            <a:off x="838200" y="1825625"/>
            <a:ext cx="10515600" cy="4351200"/>
          </a:xfrm>
          <a:prstGeom prst="rect">
            <a:avLst/>
          </a:prstGeom>
        </p:spPr>
        <p:txBody>
          <a:bodyPr anchorCtr="0" anchor="t" bIns="121900" lIns="121900" spcFirstLastPara="1" rIns="121900" wrap="square" tIns="121900">
            <a:noAutofit/>
          </a:bodyPr>
          <a:lstStyle/>
          <a:p>
            <a:pPr indent="-381000" lvl="0" marL="457200" marR="0" rtl="0">
              <a:lnSpc>
                <a:spcPct val="150000"/>
              </a:lnSpc>
              <a:spcBef>
                <a:spcPts val="800"/>
              </a:spcBef>
              <a:spcAft>
                <a:spcPts val="0"/>
              </a:spcAft>
              <a:buSzPts val="2400"/>
              <a:buFont typeface="Times New Roman"/>
              <a:buChar char="•"/>
            </a:pPr>
            <a:r>
              <a:rPr lang="en-US" sz="2400">
                <a:latin typeface="Times New Roman"/>
                <a:ea typeface="Times New Roman"/>
                <a:cs typeface="Times New Roman"/>
                <a:sym typeface="Times New Roman"/>
              </a:rPr>
              <a:t>Level 1: Prevent ECUs from being compromised</a:t>
            </a:r>
            <a:endParaRPr sz="2400">
              <a:latin typeface="Times New Roman"/>
              <a:ea typeface="Times New Roman"/>
              <a:cs typeface="Times New Roman"/>
              <a:sym typeface="Times New Roman"/>
            </a:endParaRPr>
          </a:p>
          <a:p>
            <a:pPr indent="-381000" lvl="0" marL="457200" marR="0" rtl="0">
              <a:lnSpc>
                <a:spcPct val="150000"/>
              </a:lnSpc>
              <a:spcBef>
                <a:spcPts val="0"/>
              </a:spcBef>
              <a:spcAft>
                <a:spcPts val="0"/>
              </a:spcAft>
              <a:buSzPts val="2400"/>
              <a:buFont typeface="Times New Roman"/>
              <a:buChar char="•"/>
            </a:pPr>
            <a:r>
              <a:rPr lang="en-US" sz="2400">
                <a:latin typeface="Times New Roman"/>
                <a:ea typeface="Times New Roman"/>
                <a:cs typeface="Times New Roman"/>
                <a:sym typeface="Times New Roman"/>
              </a:rPr>
              <a:t>Level 2: Protect  the  vehicle’s  internal  network  against  a compromised ECU</a:t>
            </a:r>
            <a:endParaRPr sz="2400">
              <a:latin typeface="Times New Roman"/>
              <a:ea typeface="Times New Roman"/>
              <a:cs typeface="Times New Roman"/>
              <a:sym typeface="Times New Roman"/>
            </a:endParaRPr>
          </a:p>
          <a:p>
            <a:pPr indent="-381000" lvl="0" marL="457200" marR="0" rtl="0">
              <a:lnSpc>
                <a:spcPct val="150000"/>
              </a:lnSpc>
              <a:spcBef>
                <a:spcPts val="0"/>
              </a:spcBef>
              <a:spcAft>
                <a:spcPts val="0"/>
              </a:spcAft>
              <a:buSzPts val="2400"/>
              <a:buFont typeface="Times New Roman"/>
              <a:buChar char="•"/>
            </a:pPr>
            <a:r>
              <a:rPr lang="en-US" sz="2400">
                <a:latin typeface="Times New Roman"/>
                <a:ea typeface="Times New Roman"/>
                <a:cs typeface="Times New Roman"/>
                <a:sym typeface="Times New Roman"/>
              </a:rPr>
              <a:t>Level 3: Detect the compromise of an  ECU</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Shape 29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Times New Roman"/>
              <a:buNone/>
            </a:pPr>
            <a:r>
              <a:rPr b="0" i="0" lang="en-US" sz="4400" u="none" cap="none" strike="noStrike">
                <a:solidFill>
                  <a:schemeClr val="dk1"/>
                </a:solidFill>
                <a:latin typeface="Times New Roman"/>
                <a:ea typeface="Times New Roman"/>
                <a:cs typeface="Times New Roman"/>
                <a:sym typeface="Times New Roman"/>
              </a:rPr>
              <a:t>Why is </a:t>
            </a:r>
            <a:r>
              <a:rPr lang="en-US">
                <a:latin typeface="Times New Roman"/>
                <a:ea typeface="Times New Roman"/>
                <a:cs typeface="Times New Roman"/>
                <a:sym typeface="Times New Roman"/>
              </a:rPr>
              <a:t>it easy to Exploit</a:t>
            </a:r>
            <a:r>
              <a:rPr b="0" i="0" lang="en-US" sz="4400" u="none" cap="none" strike="noStrike">
                <a:solidFill>
                  <a:schemeClr val="dk1"/>
                </a:solidFill>
                <a:latin typeface="Times New Roman"/>
                <a:ea typeface="Times New Roman"/>
                <a:cs typeface="Times New Roman"/>
                <a:sym typeface="Times New Roman"/>
              </a:rPr>
              <a:t> CAN Bus ?</a:t>
            </a:r>
            <a:endParaRPr b="0" i="0" sz="4400" u="none" cap="none" strike="noStrike">
              <a:solidFill>
                <a:schemeClr val="dk1"/>
              </a:solidFill>
              <a:latin typeface="Times New Roman"/>
              <a:ea typeface="Times New Roman"/>
              <a:cs typeface="Times New Roman"/>
              <a:sym typeface="Times New Roman"/>
            </a:endParaRPr>
          </a:p>
        </p:txBody>
      </p:sp>
      <p:sp>
        <p:nvSpPr>
          <p:cNvPr id="299" name="Shape 29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70000"/>
              </a:lnSpc>
              <a:spcBef>
                <a:spcPts val="0"/>
              </a:spcBef>
              <a:spcAft>
                <a:spcPts val="0"/>
              </a:spcAft>
              <a:buClr>
                <a:schemeClr val="dk1"/>
              </a:buClr>
              <a:buSzPts val="2590"/>
              <a:buFont typeface="Arial"/>
              <a:buChar char="•"/>
            </a:pPr>
            <a:r>
              <a:rPr b="0" i="0" lang="en-US" sz="2590" u="none" cap="none" strike="noStrike">
                <a:solidFill>
                  <a:schemeClr val="dk1"/>
                </a:solidFill>
                <a:latin typeface="Times New Roman"/>
                <a:ea typeface="Times New Roman"/>
                <a:cs typeface="Times New Roman"/>
                <a:sym typeface="Times New Roman"/>
              </a:rPr>
              <a:t>A CAN frame has </a:t>
            </a:r>
            <a:r>
              <a:rPr b="1" i="0" lang="en-US" sz="2590" u="none" cap="none" strike="noStrike">
                <a:solidFill>
                  <a:schemeClr val="dk1"/>
                </a:solidFill>
                <a:latin typeface="Times New Roman"/>
                <a:ea typeface="Times New Roman"/>
                <a:cs typeface="Times New Roman"/>
                <a:sym typeface="Times New Roman"/>
              </a:rPr>
              <a:t>no authentication field</a:t>
            </a:r>
            <a:r>
              <a:rPr b="0" i="0" lang="en-US" sz="2590" u="none" cap="none" strike="noStrike">
                <a:solidFill>
                  <a:schemeClr val="dk1"/>
                </a:solidFill>
                <a:latin typeface="Times New Roman"/>
                <a:ea typeface="Times New Roman"/>
                <a:cs typeface="Times New Roman"/>
                <a:sym typeface="Times New Roman"/>
              </a:rPr>
              <a:t>.</a:t>
            </a:r>
            <a:endParaRPr b="0" i="0" sz="2590" u="none" cap="none" strike="noStrike">
              <a:solidFill>
                <a:schemeClr val="dk1"/>
              </a:solidFill>
              <a:latin typeface="Times New Roman"/>
              <a:ea typeface="Times New Roman"/>
              <a:cs typeface="Times New Roman"/>
              <a:sym typeface="Times New Roman"/>
            </a:endParaRPr>
          </a:p>
          <a:p>
            <a:pPr indent="-272415" lvl="0" marL="285750" rtl="0">
              <a:lnSpc>
                <a:spcPct val="70000"/>
              </a:lnSpc>
              <a:spcBef>
                <a:spcPts val="1000"/>
              </a:spcBef>
              <a:spcAft>
                <a:spcPts val="0"/>
              </a:spcAft>
              <a:buClr>
                <a:schemeClr val="dk1"/>
              </a:buClr>
              <a:buSzPts val="2590"/>
              <a:buFont typeface="Times New Roman"/>
              <a:buChar char="•"/>
            </a:pPr>
            <a:r>
              <a:rPr lang="en-US" sz="2590">
                <a:latin typeface="Times New Roman"/>
                <a:ea typeface="Times New Roman"/>
                <a:cs typeface="Times New Roman"/>
                <a:sym typeface="Times New Roman"/>
              </a:rPr>
              <a:t>There is no authentication performed on the </a:t>
            </a:r>
            <a:r>
              <a:rPr b="1" lang="en-US" sz="2590">
                <a:latin typeface="Times New Roman"/>
                <a:ea typeface="Times New Roman"/>
                <a:cs typeface="Times New Roman"/>
                <a:sym typeface="Times New Roman"/>
              </a:rPr>
              <a:t>sender and receiver</a:t>
            </a:r>
            <a:r>
              <a:rPr lang="en-US" sz="2590">
                <a:latin typeface="Times New Roman"/>
                <a:ea typeface="Times New Roman"/>
                <a:cs typeface="Times New Roman"/>
                <a:sym typeface="Times New Roman"/>
              </a:rPr>
              <a:t> of a particular frame.</a:t>
            </a:r>
            <a:endParaRPr sz="2590">
              <a:latin typeface="Times New Roman"/>
              <a:ea typeface="Times New Roman"/>
              <a:cs typeface="Times New Roman"/>
              <a:sym typeface="Times New Roman"/>
            </a:endParaRPr>
          </a:p>
          <a:p>
            <a:pPr indent="-285750" lvl="0" marL="285750" marR="0" rtl="0" algn="l">
              <a:lnSpc>
                <a:spcPct val="70000"/>
              </a:lnSpc>
              <a:spcBef>
                <a:spcPts val="2100"/>
              </a:spcBef>
              <a:spcAft>
                <a:spcPts val="0"/>
              </a:spcAft>
              <a:buClr>
                <a:schemeClr val="dk1"/>
              </a:buClr>
              <a:buSzPts val="2590"/>
              <a:buFont typeface="Arial"/>
              <a:buChar char="•"/>
            </a:pPr>
            <a:r>
              <a:rPr b="0" i="0" lang="en-US" sz="2590" u="none" cap="none" strike="noStrike">
                <a:solidFill>
                  <a:schemeClr val="dk1"/>
                </a:solidFill>
                <a:latin typeface="Times New Roman"/>
                <a:ea typeface="Times New Roman"/>
                <a:cs typeface="Times New Roman"/>
                <a:sym typeface="Times New Roman"/>
              </a:rPr>
              <a:t>The </a:t>
            </a:r>
            <a:r>
              <a:rPr b="1" i="0" lang="en-US" sz="2590" u="none" cap="none" strike="noStrike">
                <a:solidFill>
                  <a:schemeClr val="dk1"/>
                </a:solidFill>
                <a:latin typeface="Times New Roman"/>
                <a:ea typeface="Times New Roman"/>
                <a:cs typeface="Times New Roman"/>
                <a:sym typeface="Times New Roman"/>
              </a:rPr>
              <a:t>data field size</a:t>
            </a:r>
            <a:r>
              <a:rPr b="0" i="0" lang="en-US" sz="2590" u="none" cap="none" strike="noStrike">
                <a:solidFill>
                  <a:schemeClr val="dk1"/>
                </a:solidFill>
                <a:latin typeface="Times New Roman"/>
                <a:ea typeface="Times New Roman"/>
                <a:cs typeface="Times New Roman"/>
                <a:sym typeface="Times New Roman"/>
              </a:rPr>
              <a:t> in a CAN frame is only 8 bytes long, making it difficult to add large-key security measures.</a:t>
            </a:r>
            <a:endParaRPr/>
          </a:p>
          <a:p>
            <a:pPr indent="-285750" lvl="0" marL="285750" marR="0" rtl="0" algn="l">
              <a:lnSpc>
                <a:spcPct val="70000"/>
              </a:lnSpc>
              <a:spcBef>
                <a:spcPts val="1000"/>
              </a:spcBef>
              <a:spcAft>
                <a:spcPts val="0"/>
              </a:spcAft>
              <a:buClr>
                <a:schemeClr val="dk1"/>
              </a:buClr>
              <a:buSzPts val="2590"/>
              <a:buFont typeface="Arial"/>
              <a:buChar char="•"/>
            </a:pPr>
            <a:r>
              <a:rPr b="1" i="0" lang="en-US" sz="2590" u="none" cap="none" strike="noStrike">
                <a:solidFill>
                  <a:schemeClr val="dk1"/>
                </a:solidFill>
                <a:latin typeface="Times New Roman"/>
                <a:ea typeface="Times New Roman"/>
                <a:cs typeface="Times New Roman"/>
                <a:sym typeface="Times New Roman"/>
              </a:rPr>
              <a:t>ECUs</a:t>
            </a:r>
            <a:r>
              <a:rPr b="0" i="0" lang="en-US" sz="2590" u="none" cap="none" strike="noStrike">
                <a:solidFill>
                  <a:schemeClr val="dk1"/>
                </a:solidFill>
                <a:latin typeface="Times New Roman"/>
                <a:ea typeface="Times New Roman"/>
                <a:cs typeface="Times New Roman"/>
                <a:sym typeface="Times New Roman"/>
              </a:rPr>
              <a:t> do not always have the </a:t>
            </a:r>
            <a:r>
              <a:rPr b="1" i="0" lang="en-US" sz="2590" u="none" cap="none" strike="noStrike">
                <a:solidFill>
                  <a:schemeClr val="dk1"/>
                </a:solidFill>
                <a:latin typeface="Times New Roman"/>
                <a:ea typeface="Times New Roman"/>
                <a:cs typeface="Times New Roman"/>
                <a:sym typeface="Times New Roman"/>
              </a:rPr>
              <a:t>computational power</a:t>
            </a:r>
            <a:r>
              <a:rPr b="0" i="0" lang="en-US" sz="2590" u="none" cap="none" strike="noStrike">
                <a:solidFill>
                  <a:schemeClr val="dk1"/>
                </a:solidFill>
                <a:latin typeface="Times New Roman"/>
                <a:ea typeface="Times New Roman"/>
                <a:cs typeface="Times New Roman"/>
                <a:sym typeface="Times New Roman"/>
              </a:rPr>
              <a:t> necessary to perform cryptographic functions.</a:t>
            </a:r>
            <a:endParaRPr/>
          </a:p>
          <a:p>
            <a:pPr indent="-285750" lvl="0" marL="285750" marR="0" rtl="0" algn="l">
              <a:lnSpc>
                <a:spcPct val="70000"/>
              </a:lnSpc>
              <a:spcBef>
                <a:spcPts val="1000"/>
              </a:spcBef>
              <a:spcAft>
                <a:spcPts val="0"/>
              </a:spcAft>
              <a:buClr>
                <a:schemeClr val="dk1"/>
              </a:buClr>
              <a:buSzPts val="2590"/>
              <a:buFont typeface="Arial"/>
              <a:buChar char="•"/>
            </a:pPr>
            <a:r>
              <a:rPr lang="en-US" sz="2590">
                <a:latin typeface="Times New Roman"/>
                <a:ea typeface="Times New Roman"/>
                <a:cs typeface="Times New Roman"/>
                <a:sym typeface="Times New Roman"/>
              </a:rPr>
              <a:t>Besides, </a:t>
            </a:r>
            <a:r>
              <a:rPr b="0" i="0" lang="en-US" sz="2590" u="none" cap="none" strike="noStrike">
                <a:solidFill>
                  <a:schemeClr val="dk1"/>
                </a:solidFill>
                <a:latin typeface="Times New Roman"/>
                <a:ea typeface="Times New Roman"/>
                <a:cs typeface="Times New Roman"/>
                <a:sym typeface="Times New Roman"/>
              </a:rPr>
              <a:t>CAN is </a:t>
            </a:r>
            <a:r>
              <a:rPr b="1" i="0" lang="en-US" sz="2590" u="none" cap="none" strike="noStrike">
                <a:solidFill>
                  <a:schemeClr val="dk1"/>
                </a:solidFill>
                <a:latin typeface="Times New Roman"/>
                <a:ea typeface="Times New Roman"/>
                <a:cs typeface="Times New Roman"/>
                <a:sym typeface="Times New Roman"/>
              </a:rPr>
              <a:t>NOT poorly designed</a:t>
            </a:r>
            <a:r>
              <a:rPr lang="en-US" sz="2590">
                <a:latin typeface="Times New Roman"/>
                <a:ea typeface="Times New Roman"/>
                <a:cs typeface="Times New Roman"/>
                <a:sym typeface="Times New Roman"/>
              </a:rPr>
              <a:t>.</a:t>
            </a:r>
            <a:endParaRPr b="0" i="0" sz="2590" u="none" cap="none" strike="noStrik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